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07" r:id="rId4"/>
    <p:sldId id="296" r:id="rId5"/>
    <p:sldId id="297" r:id="rId6"/>
    <p:sldId id="298" r:id="rId7"/>
    <p:sldId id="295" r:id="rId8"/>
    <p:sldId id="267" r:id="rId9"/>
    <p:sldId id="299" r:id="rId10"/>
    <p:sldId id="300" r:id="rId11"/>
    <p:sldId id="301" r:id="rId12"/>
    <p:sldId id="294" r:id="rId13"/>
    <p:sldId id="302" r:id="rId14"/>
    <p:sldId id="303" r:id="rId15"/>
    <p:sldId id="304"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4660"/>
  </p:normalViewPr>
  <p:slideViewPr>
    <p:cSldViewPr snapToGrid="0">
      <p:cViewPr varScale="1">
        <p:scale>
          <a:sx n="83" d="100"/>
          <a:sy n="83" d="100"/>
        </p:scale>
        <p:origin x="49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1DCB-2888-4441-87A0-9685466BA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DC3C4-38D6-4F33-AD4B-202B3317F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135DA8-42D6-4009-90EC-61A13146C13D}"/>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5" name="Footer Placeholder 4">
            <a:extLst>
              <a:ext uri="{FF2B5EF4-FFF2-40B4-BE49-F238E27FC236}">
                <a16:creationId xmlns:a16="http://schemas.microsoft.com/office/drawing/2014/main" id="{DE62DFA3-0A78-4B86-8915-E55D2B875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8C47E-C092-4A87-A54D-3E81F2EAAADB}"/>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303116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0534-B29D-494F-A654-1A441A985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419977-68D6-472B-9416-2AA4D0C11E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E170B-86CB-45FB-9609-D51CEFC2AF8B}"/>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5" name="Footer Placeholder 4">
            <a:extLst>
              <a:ext uri="{FF2B5EF4-FFF2-40B4-BE49-F238E27FC236}">
                <a16:creationId xmlns:a16="http://schemas.microsoft.com/office/drawing/2014/main" id="{3C0D08DF-C583-4095-8ACF-69B41FF9C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FD710-D482-49B0-87A9-E78D769E407F}"/>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171852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85253-6381-4D32-9722-A3E27E051E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5F20C8-E0F4-42F7-81E5-70FDCC44BD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68369-DD7D-4A81-A921-BFD282DA401F}"/>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5" name="Footer Placeholder 4">
            <a:extLst>
              <a:ext uri="{FF2B5EF4-FFF2-40B4-BE49-F238E27FC236}">
                <a16:creationId xmlns:a16="http://schemas.microsoft.com/office/drawing/2014/main" id="{C0312FC6-7D01-4713-9E86-DC8ED8E51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2D56D-B228-47DC-AAE3-597949DF9A5E}"/>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44954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DB04-6FC3-4229-A8F7-0525B02D7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051C1-4579-4133-BA5D-AA0C4E48A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39728-CA6A-4833-AF47-028C254AF70B}"/>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5" name="Footer Placeholder 4">
            <a:extLst>
              <a:ext uri="{FF2B5EF4-FFF2-40B4-BE49-F238E27FC236}">
                <a16:creationId xmlns:a16="http://schemas.microsoft.com/office/drawing/2014/main" id="{B4FAEDD4-D08A-4AED-A6D9-2A3DEE667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8C720-D357-4964-B050-82CF13BB0394}"/>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165671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5809-1EE1-46FA-A38C-8D01071CD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792E2A-7510-426E-8F02-2359F1000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6DF99A-EAB1-4108-B3C3-1370F2A8BA8D}"/>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5" name="Footer Placeholder 4">
            <a:extLst>
              <a:ext uri="{FF2B5EF4-FFF2-40B4-BE49-F238E27FC236}">
                <a16:creationId xmlns:a16="http://schemas.microsoft.com/office/drawing/2014/main" id="{F0C56FDC-DE3B-417E-BA9F-145C8063F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42451-2119-44AC-87AE-3D81E14074B2}"/>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296732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21E5-93F7-47DA-BB03-94594CF87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81415-77F6-48C8-A696-E62C551BB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ED28D0-6593-4371-B9D0-3A2B9EB07A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1A89A2-0F8B-457C-AF58-1E7F31A0C2BE}"/>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6" name="Footer Placeholder 5">
            <a:extLst>
              <a:ext uri="{FF2B5EF4-FFF2-40B4-BE49-F238E27FC236}">
                <a16:creationId xmlns:a16="http://schemas.microsoft.com/office/drawing/2014/main" id="{25EC83E2-0E0C-4A68-981F-B30EE354D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F8D0F-3112-403F-AD27-BD6DFB7B37EE}"/>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175373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F8BB-2660-40DA-8613-BA42A87A41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DA5E0A-D7FC-4C38-B9BB-77F3845D8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0AD9F3-74C3-4E0E-BAFF-267A79D4B4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B0FB13-F15F-4488-9DDC-2F932AF01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A826E-8A17-496B-A813-1CC72703A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15F2A-D334-4D0E-A73A-D4B99545BD71}"/>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8" name="Footer Placeholder 7">
            <a:extLst>
              <a:ext uri="{FF2B5EF4-FFF2-40B4-BE49-F238E27FC236}">
                <a16:creationId xmlns:a16="http://schemas.microsoft.com/office/drawing/2014/main" id="{3DF9E160-5554-40B4-8285-6F79F16C7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C7604F-80DA-43D4-8778-693A78912CA8}"/>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57303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BEA3-6B94-4E98-8529-9024E14CF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BB3BC5-E39D-4D33-8015-D6128B7AED20}"/>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4" name="Footer Placeholder 3">
            <a:extLst>
              <a:ext uri="{FF2B5EF4-FFF2-40B4-BE49-F238E27FC236}">
                <a16:creationId xmlns:a16="http://schemas.microsoft.com/office/drawing/2014/main" id="{5F898D2B-CBE5-4B50-A393-144A5090A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15620-46C3-44B8-A09C-ADC791E8713A}"/>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196657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B7D10-ACB9-4485-88E1-984CFFEEAEE7}"/>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3" name="Footer Placeholder 2">
            <a:extLst>
              <a:ext uri="{FF2B5EF4-FFF2-40B4-BE49-F238E27FC236}">
                <a16:creationId xmlns:a16="http://schemas.microsoft.com/office/drawing/2014/main" id="{A51E1CBA-F18E-4080-8694-6C607F1953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44221-6DB1-4F62-A90B-5AE569E02167}"/>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224198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4827-2E14-453C-9D79-C94298578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C9962B-DEF0-43B5-8E91-A0122335CA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E1C6D-51B2-45C7-BD73-5D4B4E1D3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DDEC7-963D-468C-9C4A-C5C186E94E73}"/>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6" name="Footer Placeholder 5">
            <a:extLst>
              <a:ext uri="{FF2B5EF4-FFF2-40B4-BE49-F238E27FC236}">
                <a16:creationId xmlns:a16="http://schemas.microsoft.com/office/drawing/2014/main" id="{05B8C286-D49D-411E-BA72-33E7F07DC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6EC28-8009-45CA-91D8-55C756F2F7CA}"/>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149634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0DDD-26B3-4D2B-9486-DC2610A53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BED2F-FBC6-4C5B-9FA8-E2E2DAFFA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0D0EC4-E923-4814-87D6-22D566A32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26C71-2A00-413D-95EE-0B051EF5DE0B}"/>
              </a:ext>
            </a:extLst>
          </p:cNvPr>
          <p:cNvSpPr>
            <a:spLocks noGrp="1"/>
          </p:cNvSpPr>
          <p:nvPr>
            <p:ph type="dt" sz="half" idx="10"/>
          </p:nvPr>
        </p:nvSpPr>
        <p:spPr/>
        <p:txBody>
          <a:bodyPr/>
          <a:lstStyle/>
          <a:p>
            <a:fld id="{1490520B-2F22-42FF-A2B7-FE3A8A89ED61}" type="datetimeFigureOut">
              <a:rPr lang="en-US" smtClean="0"/>
              <a:t>6/28/2020</a:t>
            </a:fld>
            <a:endParaRPr lang="en-US"/>
          </a:p>
        </p:txBody>
      </p:sp>
      <p:sp>
        <p:nvSpPr>
          <p:cNvPr id="6" name="Footer Placeholder 5">
            <a:extLst>
              <a:ext uri="{FF2B5EF4-FFF2-40B4-BE49-F238E27FC236}">
                <a16:creationId xmlns:a16="http://schemas.microsoft.com/office/drawing/2014/main" id="{FD5C87A1-A896-45E1-AB71-D2E080059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7907D-970E-418C-AD9B-43508AD8A4F3}"/>
              </a:ext>
            </a:extLst>
          </p:cNvPr>
          <p:cNvSpPr>
            <a:spLocks noGrp="1"/>
          </p:cNvSpPr>
          <p:nvPr>
            <p:ph type="sldNum" sz="quarter" idx="12"/>
          </p:nvPr>
        </p:nvSpPr>
        <p:spPr/>
        <p:txBody>
          <a:bodyPr/>
          <a:lstStyle/>
          <a:p>
            <a:fld id="{835E6686-7A09-4ABD-8F96-C0D982D36598}" type="slidenum">
              <a:rPr lang="en-US" smtClean="0"/>
              <a:t>‹#›</a:t>
            </a:fld>
            <a:endParaRPr lang="en-US"/>
          </a:p>
        </p:txBody>
      </p:sp>
    </p:spTree>
    <p:extLst>
      <p:ext uri="{BB962C8B-B14F-4D97-AF65-F5344CB8AC3E}">
        <p14:creationId xmlns:p14="http://schemas.microsoft.com/office/powerpoint/2010/main" val="218317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EDC7D-AC94-4397-9247-D45F9FBFE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852F2-A12C-426D-A1DC-D272823BC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172E2-90A0-42AE-8057-391D1A1D3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0520B-2F22-42FF-A2B7-FE3A8A89ED61}" type="datetimeFigureOut">
              <a:rPr lang="en-US" smtClean="0"/>
              <a:t>6/28/2020</a:t>
            </a:fld>
            <a:endParaRPr lang="en-US"/>
          </a:p>
        </p:txBody>
      </p:sp>
      <p:sp>
        <p:nvSpPr>
          <p:cNvPr id="5" name="Footer Placeholder 4">
            <a:extLst>
              <a:ext uri="{FF2B5EF4-FFF2-40B4-BE49-F238E27FC236}">
                <a16:creationId xmlns:a16="http://schemas.microsoft.com/office/drawing/2014/main" id="{48A14C81-D57B-4DB0-B709-C081CA6EB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91F91-E9B9-492C-B1D5-E1AF94D62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E6686-7A09-4ABD-8F96-C0D982D36598}" type="slidenum">
              <a:rPr lang="en-US" smtClean="0"/>
              <a:t>‹#›</a:t>
            </a:fld>
            <a:endParaRPr lang="en-US"/>
          </a:p>
        </p:txBody>
      </p:sp>
    </p:spTree>
    <p:extLst>
      <p:ext uri="{BB962C8B-B14F-4D97-AF65-F5344CB8AC3E}">
        <p14:creationId xmlns:p14="http://schemas.microsoft.com/office/powerpoint/2010/main" val="204615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aymanointing.wordpress.com/2015/12/15/jesus-teaching-method-inspiring-life-changing-real/"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madrimasd.org/blogs/sostenibilidad_responsabilidad_social/2012/07/01/132028" TargetMode="External"/><Relationship Id="rId3" Type="http://schemas.openxmlformats.org/officeDocument/2006/relationships/hyperlink" Target="http://www.lovethatmax.com/2011/12/simple-way-to-help-another-family-this.html" TargetMode="External"/><Relationship Id="rId7"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www.publicdomainpictures.net/view-image.php?image=122218&amp;picture=golden-heart" TargetMode="External"/><Relationship Id="rId10" Type="http://schemas.openxmlformats.org/officeDocument/2006/relationships/hyperlink" Target="http://hello-son.blogspot.com/2010/11/call-54-ashton-kutcher.html" TargetMode="External"/><Relationship Id="rId4" Type="http://schemas.openxmlformats.org/officeDocument/2006/relationships/image" Target="../media/image8.jpg"/><Relationship Id="rId9"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Redheart.pn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diindia.blogspot.com/2015/07/worlds-largest-diamond-cullinan.html"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D0D05B-1B98-4022-BB98-6B0B66F3E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938" y="1353225"/>
            <a:ext cx="3810000" cy="3816096"/>
          </a:xfrm>
          <a:prstGeom prst="rect">
            <a:avLst/>
          </a:prstGeom>
        </p:spPr>
      </p:pic>
      <p:sp>
        <p:nvSpPr>
          <p:cNvPr id="6" name="TextBox 5">
            <a:extLst>
              <a:ext uri="{FF2B5EF4-FFF2-40B4-BE49-F238E27FC236}">
                <a16:creationId xmlns:a16="http://schemas.microsoft.com/office/drawing/2014/main" id="{64E23B04-8C92-4A08-8F10-A80851FC33AE}"/>
              </a:ext>
            </a:extLst>
          </p:cNvPr>
          <p:cNvSpPr txBox="1"/>
          <p:nvPr/>
        </p:nvSpPr>
        <p:spPr>
          <a:xfrm>
            <a:off x="377633" y="632388"/>
            <a:ext cx="7344929"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6600" b="1" dirty="0">
                <a:solidFill>
                  <a:schemeClr val="bg1"/>
                </a:solidFill>
                <a:latin typeface="Microsoft JhengHei" panose="020B0604030504040204" pitchFamily="34" charset="-120"/>
                <a:ea typeface="Microsoft JhengHei" panose="020B0604030504040204" pitchFamily="34" charset="-120"/>
              </a:rPr>
              <a:t>天國服事的價值觀</a:t>
            </a:r>
            <a:endParaRPr lang="en-US" sz="6600" b="1" dirty="0">
              <a:solidFill>
                <a:schemeClr val="bg1"/>
              </a:solidFill>
              <a:latin typeface="Microsoft JhengHei" panose="020B0604030504040204" pitchFamily="34" charset="-120"/>
              <a:ea typeface="Microsoft JhengHei" panose="020B0604030504040204" pitchFamily="34" charset="-120"/>
            </a:endParaRPr>
          </a:p>
        </p:txBody>
      </p:sp>
      <p:sp>
        <p:nvSpPr>
          <p:cNvPr id="8" name="TextBox 7">
            <a:extLst>
              <a:ext uri="{FF2B5EF4-FFF2-40B4-BE49-F238E27FC236}">
                <a16:creationId xmlns:a16="http://schemas.microsoft.com/office/drawing/2014/main" id="{6EB0E31F-3557-407D-876B-106AB19992EF}"/>
              </a:ext>
            </a:extLst>
          </p:cNvPr>
          <p:cNvSpPr txBox="1"/>
          <p:nvPr/>
        </p:nvSpPr>
        <p:spPr>
          <a:xfrm>
            <a:off x="1436105" y="4399880"/>
            <a:ext cx="4659895" cy="769441"/>
          </a:xfrm>
          <a:prstGeom prst="rect">
            <a:avLst/>
          </a:prstGeom>
          <a:noFill/>
        </p:spPr>
        <p:txBody>
          <a:bodyPr wrap="square" rtlCol="0">
            <a:spAutoFit/>
          </a:bodyPr>
          <a:lstStyle/>
          <a:p>
            <a:r>
              <a:rPr lang="zh-TW" altLang="en-US" sz="4400" b="1" dirty="0">
                <a:solidFill>
                  <a:srgbClr val="002060"/>
                </a:solidFill>
                <a:latin typeface="Microsoft JhengHei" panose="020B0604030504040204" pitchFamily="34" charset="-120"/>
                <a:ea typeface="Microsoft JhengHei" panose="020B0604030504040204" pitchFamily="34" charset="-120"/>
              </a:rPr>
              <a:t>路加</a:t>
            </a:r>
            <a:r>
              <a:rPr lang="en-US" altLang="zh-TW" sz="4400" b="1" dirty="0">
                <a:solidFill>
                  <a:srgbClr val="002060"/>
                </a:solidFill>
                <a:latin typeface="Arial Narrow" panose="020B0606020202030204" pitchFamily="34" charset="0"/>
                <a:ea typeface="Microsoft JhengHei" panose="020B0604030504040204" pitchFamily="34" charset="-120"/>
              </a:rPr>
              <a:t> Luke 22:24-34</a:t>
            </a:r>
            <a:endParaRPr lang="en-US" sz="4400" b="1" dirty="0">
              <a:solidFill>
                <a:srgbClr val="002060"/>
              </a:solidFill>
              <a:latin typeface="Microsoft JhengHei" panose="020B0604030504040204" pitchFamily="34" charset="-120"/>
              <a:ea typeface="Microsoft JhengHei" panose="020B0604030504040204" pitchFamily="34" charset="-120"/>
            </a:endParaRPr>
          </a:p>
        </p:txBody>
      </p:sp>
      <p:sp>
        <p:nvSpPr>
          <p:cNvPr id="7" name="TextBox 6">
            <a:extLst>
              <a:ext uri="{FF2B5EF4-FFF2-40B4-BE49-F238E27FC236}">
                <a16:creationId xmlns:a16="http://schemas.microsoft.com/office/drawing/2014/main" id="{3709AEC2-3CA1-4B7D-ADEE-36D28584958A}"/>
              </a:ext>
            </a:extLst>
          </p:cNvPr>
          <p:cNvSpPr txBox="1"/>
          <p:nvPr/>
        </p:nvSpPr>
        <p:spPr>
          <a:xfrm>
            <a:off x="894870" y="2346857"/>
            <a:ext cx="6900622" cy="1446550"/>
          </a:xfrm>
          <a:prstGeom prst="rect">
            <a:avLst/>
          </a:prstGeom>
          <a:noFill/>
        </p:spPr>
        <p:txBody>
          <a:bodyPr wrap="square" rtlCol="0">
            <a:spAutoFit/>
          </a:bodyPr>
          <a:lstStyle/>
          <a:p>
            <a:r>
              <a:rPr lang="en-US" sz="4400" b="1" dirty="0">
                <a:solidFill>
                  <a:srgbClr val="002060"/>
                </a:solidFill>
                <a:latin typeface="Arial Narrow" panose="020B0606020202030204" pitchFamily="34" charset="0"/>
              </a:rPr>
              <a:t>True Value of the Servanthood in the Kingdom of God</a:t>
            </a:r>
          </a:p>
        </p:txBody>
      </p:sp>
    </p:spTree>
    <p:extLst>
      <p:ext uri="{BB962C8B-B14F-4D97-AF65-F5344CB8AC3E}">
        <p14:creationId xmlns:p14="http://schemas.microsoft.com/office/powerpoint/2010/main" val="4108907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87D88A-0081-4803-B7FD-BC0CEFB66F55}"/>
              </a:ext>
            </a:extLst>
          </p:cNvPr>
          <p:cNvPicPr>
            <a:picLocks noChangeAspect="1"/>
          </p:cNvPicPr>
          <p:nvPr/>
        </p:nvPicPr>
        <p:blipFill>
          <a:blip r:embed="rId2"/>
          <a:stretch>
            <a:fillRect/>
          </a:stretch>
        </p:blipFill>
        <p:spPr>
          <a:xfrm>
            <a:off x="107517" y="332582"/>
            <a:ext cx="2986011" cy="2092151"/>
          </a:xfrm>
          <a:prstGeom prst="rect">
            <a:avLst/>
          </a:prstGeom>
        </p:spPr>
      </p:pic>
      <p:sp>
        <p:nvSpPr>
          <p:cNvPr id="2" name="TextBox 1">
            <a:extLst>
              <a:ext uri="{FF2B5EF4-FFF2-40B4-BE49-F238E27FC236}">
                <a16:creationId xmlns:a16="http://schemas.microsoft.com/office/drawing/2014/main" id="{37061660-EBA7-4111-BA40-2BBB96C988DB}"/>
              </a:ext>
            </a:extLst>
          </p:cNvPr>
          <p:cNvSpPr txBox="1"/>
          <p:nvPr/>
        </p:nvSpPr>
        <p:spPr>
          <a:xfrm>
            <a:off x="3218272" y="332582"/>
            <a:ext cx="298601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3600" b="1" dirty="0">
                <a:latin typeface="Microsoft JhengHei" panose="020B0604030504040204" pitchFamily="34" charset="-120"/>
                <a:ea typeface="Microsoft JhengHei" panose="020B0604030504040204" pitchFamily="34" charset="-120"/>
              </a:rPr>
              <a:t>對立的領袖觀</a:t>
            </a:r>
            <a:endParaRPr lang="en-US" sz="3600" b="1" dirty="0">
              <a:latin typeface="Microsoft JhengHei" panose="020B0604030504040204" pitchFamily="34" charset="-120"/>
              <a:ea typeface="Microsoft JhengHei" panose="020B0604030504040204" pitchFamily="34" charset="-120"/>
            </a:endParaRPr>
          </a:p>
        </p:txBody>
      </p:sp>
      <p:sp>
        <p:nvSpPr>
          <p:cNvPr id="15" name="TextBox 14">
            <a:extLst>
              <a:ext uri="{FF2B5EF4-FFF2-40B4-BE49-F238E27FC236}">
                <a16:creationId xmlns:a16="http://schemas.microsoft.com/office/drawing/2014/main" id="{3B49ADF2-9161-46CA-A864-24B4835EAB2A}"/>
              </a:ext>
            </a:extLst>
          </p:cNvPr>
          <p:cNvSpPr txBox="1"/>
          <p:nvPr/>
        </p:nvSpPr>
        <p:spPr>
          <a:xfrm>
            <a:off x="3280657" y="1161638"/>
            <a:ext cx="2810500" cy="1323439"/>
          </a:xfrm>
          <a:prstGeom prst="rect">
            <a:avLst/>
          </a:prstGeom>
          <a:noFill/>
          <a:ln>
            <a:noFill/>
          </a:ln>
        </p:spPr>
        <p:txBody>
          <a:bodyPr wrap="square" rtlCol="0">
            <a:spAutoFit/>
          </a:bodyPr>
          <a:lstStyle/>
          <a:p>
            <a:r>
              <a:rPr lang="zh-TW" altLang="en-US" sz="4000" b="1" dirty="0">
                <a:solidFill>
                  <a:srgbClr val="0070C0"/>
                </a:solidFill>
                <a:latin typeface="Microsoft JhengHei" panose="020B0604030504040204" pitchFamily="34" charset="-120"/>
                <a:ea typeface="Microsoft JhengHei" panose="020B0604030504040204" pitchFamily="34" charset="-120"/>
              </a:rPr>
              <a:t>屬靈領導人的服侍心態</a:t>
            </a:r>
            <a:endParaRPr lang="en-US" sz="4000" b="1" dirty="0">
              <a:solidFill>
                <a:srgbClr val="0070C0"/>
              </a:solidFill>
              <a:latin typeface="Microsoft JhengHei" panose="020B0604030504040204" pitchFamily="34" charset="-120"/>
              <a:ea typeface="Microsoft JhengHei" panose="020B0604030504040204" pitchFamily="34" charset="-120"/>
            </a:endParaRPr>
          </a:p>
        </p:txBody>
      </p:sp>
      <p:sp>
        <p:nvSpPr>
          <p:cNvPr id="17" name="TextBox 16">
            <a:extLst>
              <a:ext uri="{FF2B5EF4-FFF2-40B4-BE49-F238E27FC236}">
                <a16:creationId xmlns:a16="http://schemas.microsoft.com/office/drawing/2014/main" id="{FC4A0C47-31B9-4794-9FF6-60CA0B2E3A85}"/>
              </a:ext>
            </a:extLst>
          </p:cNvPr>
          <p:cNvSpPr txBox="1"/>
          <p:nvPr/>
        </p:nvSpPr>
        <p:spPr>
          <a:xfrm>
            <a:off x="6354615" y="248277"/>
            <a:ext cx="5578766" cy="584775"/>
          </a:xfrm>
          <a:prstGeom prst="rect">
            <a:avLst/>
          </a:prstGeom>
          <a:noFill/>
        </p:spPr>
        <p:txBody>
          <a:bodyPr wrap="square" rtlCol="0">
            <a:spAutoFit/>
          </a:bodyPr>
          <a:lstStyle/>
          <a:p>
            <a:r>
              <a:rPr lang="en-US" sz="3200" b="1" dirty="0">
                <a:solidFill>
                  <a:srgbClr val="002060"/>
                </a:solidFill>
                <a:latin typeface="Arial Narrow" panose="020B0606020202030204" pitchFamily="34" charset="0"/>
              </a:rPr>
              <a:t>The attitudes of a spiritual leader</a:t>
            </a:r>
          </a:p>
        </p:txBody>
      </p:sp>
      <p:sp>
        <p:nvSpPr>
          <p:cNvPr id="3" name="TextBox 2">
            <a:extLst>
              <a:ext uri="{FF2B5EF4-FFF2-40B4-BE49-F238E27FC236}">
                <a16:creationId xmlns:a16="http://schemas.microsoft.com/office/drawing/2014/main" id="{2A8FCC0B-9F6F-416B-9A3F-01AA4FB1DED5}"/>
              </a:ext>
            </a:extLst>
          </p:cNvPr>
          <p:cNvSpPr txBox="1"/>
          <p:nvPr/>
        </p:nvSpPr>
        <p:spPr>
          <a:xfrm>
            <a:off x="284286" y="2667803"/>
            <a:ext cx="6243486" cy="2554545"/>
          </a:xfrm>
          <a:prstGeom prst="rect">
            <a:avLst/>
          </a:prstGeom>
          <a:noFill/>
        </p:spPr>
        <p:txBody>
          <a:bodyPr wrap="square" rtlCol="0">
            <a:spAutoFit/>
          </a:bodyPr>
          <a:lstStyle/>
          <a:p>
            <a:pPr marL="514350" indent="-514350">
              <a:buFont typeface="+mj-lt"/>
              <a:buAutoNum type="arabicPeriod"/>
            </a:pPr>
            <a:r>
              <a:rPr lang="zh-TW" altLang="en-US" sz="3200" b="1" dirty="0">
                <a:solidFill>
                  <a:srgbClr val="002060"/>
                </a:solidFill>
                <a:latin typeface="Arial Narrow" panose="020B0606020202030204" pitchFamily="34" charset="0"/>
                <a:ea typeface="Microsoft JhengHei" panose="020B0604030504040204" pitchFamily="34" charset="-120"/>
              </a:rPr>
              <a:t>甘心的服侍 </a:t>
            </a:r>
            <a:r>
              <a:rPr lang="en-US" altLang="zh-TW" sz="3200" b="1" dirty="0">
                <a:solidFill>
                  <a:srgbClr val="002060"/>
                </a:solidFill>
                <a:latin typeface="Arial Narrow" panose="020B0606020202030204" pitchFamily="34" charset="0"/>
                <a:ea typeface="Microsoft JhengHei" panose="020B0604030504040204" pitchFamily="34" charset="-120"/>
              </a:rPr>
              <a:t>(is willing service)</a:t>
            </a:r>
          </a:p>
          <a:p>
            <a:pPr marL="514350" indent="-514350">
              <a:buFont typeface="+mj-lt"/>
              <a:buAutoNum type="arabicPeriod"/>
            </a:pPr>
            <a:r>
              <a:rPr lang="zh-TW" altLang="en-US" sz="3200" b="1" dirty="0">
                <a:solidFill>
                  <a:srgbClr val="002060"/>
                </a:solidFill>
                <a:latin typeface="Arial Narrow" panose="020B0606020202030204" pitchFamily="34" charset="0"/>
                <a:ea typeface="Microsoft JhengHei" panose="020B0604030504040204" pitchFamily="34" charset="-120"/>
              </a:rPr>
              <a:t>愛的服侍 </a:t>
            </a:r>
            <a:r>
              <a:rPr lang="en-US" altLang="zh-TW" sz="3200" b="1" dirty="0">
                <a:solidFill>
                  <a:srgbClr val="002060"/>
                </a:solidFill>
                <a:latin typeface="Arial Narrow" panose="020B0606020202030204" pitchFamily="34" charset="0"/>
                <a:ea typeface="Microsoft JhengHei" panose="020B0604030504040204" pitchFamily="34" charset="-120"/>
              </a:rPr>
              <a:t>(a loving service)</a:t>
            </a:r>
          </a:p>
          <a:p>
            <a:pPr marL="514350" indent="-514350">
              <a:buFont typeface="+mj-lt"/>
              <a:buAutoNum type="arabicPeriod"/>
            </a:pPr>
            <a:r>
              <a:rPr lang="zh-TW" altLang="en-US" sz="3200" b="1" dirty="0">
                <a:solidFill>
                  <a:srgbClr val="002060"/>
                </a:solidFill>
                <a:latin typeface="Arial Narrow" panose="020B0606020202030204" pitchFamily="34" charset="0"/>
                <a:ea typeface="Microsoft JhengHei" panose="020B0604030504040204" pitchFamily="34" charset="-120"/>
              </a:rPr>
              <a:t>捨己的服侍 </a:t>
            </a:r>
            <a:r>
              <a:rPr lang="en-US" altLang="zh-TW" sz="3200" b="1" dirty="0">
                <a:solidFill>
                  <a:srgbClr val="002060"/>
                </a:solidFill>
                <a:latin typeface="Arial Narrow" panose="020B0606020202030204" pitchFamily="34" charset="0"/>
                <a:ea typeface="Microsoft JhengHei" panose="020B0604030504040204" pitchFamily="34" charset="-120"/>
              </a:rPr>
              <a:t>(self-denying service)</a:t>
            </a:r>
          </a:p>
          <a:p>
            <a:pPr marL="514350" indent="-514350">
              <a:buFont typeface="+mj-lt"/>
              <a:buAutoNum type="arabicPeriod"/>
            </a:pPr>
            <a:r>
              <a:rPr lang="zh-TW" altLang="en-US" sz="3200" b="1" dirty="0">
                <a:solidFill>
                  <a:srgbClr val="002060"/>
                </a:solidFill>
                <a:latin typeface="Arial Narrow" panose="020B0606020202030204" pitchFamily="34" charset="0"/>
                <a:ea typeface="Microsoft JhengHei" panose="020B0604030504040204" pitchFamily="34" charset="-120"/>
              </a:rPr>
              <a:t>辛勤的服侍 </a:t>
            </a:r>
            <a:r>
              <a:rPr lang="en-US" altLang="zh-TW" sz="3200" b="1" dirty="0">
                <a:solidFill>
                  <a:srgbClr val="002060"/>
                </a:solidFill>
                <a:latin typeface="Arial Narrow" panose="020B0606020202030204" pitchFamily="34" charset="0"/>
                <a:ea typeface="Microsoft JhengHei" panose="020B0604030504040204" pitchFamily="34" charset="-120"/>
              </a:rPr>
              <a:t>(unwearied service)</a:t>
            </a:r>
          </a:p>
          <a:p>
            <a:pPr marL="514350" indent="-514350">
              <a:buFont typeface="+mj-lt"/>
              <a:buAutoNum type="arabicPeriod"/>
            </a:pPr>
            <a:r>
              <a:rPr lang="zh-TW" altLang="en-US" sz="3200" b="1" dirty="0">
                <a:solidFill>
                  <a:srgbClr val="002060"/>
                </a:solidFill>
                <a:latin typeface="Arial Narrow" panose="020B0606020202030204" pitchFamily="34" charset="0"/>
                <a:ea typeface="Microsoft JhengHei" panose="020B0604030504040204" pitchFamily="34" charset="-120"/>
              </a:rPr>
              <a:t>不求回報的服侍 </a:t>
            </a:r>
            <a:r>
              <a:rPr lang="en-US" altLang="zh-TW" sz="3200" b="1" dirty="0">
                <a:solidFill>
                  <a:srgbClr val="002060"/>
                </a:solidFill>
                <a:latin typeface="Arial Narrow" panose="020B0606020202030204" pitchFamily="34" charset="0"/>
                <a:ea typeface="Microsoft JhengHei" panose="020B0604030504040204" pitchFamily="34" charset="-120"/>
              </a:rPr>
              <a:t>(is free service)</a:t>
            </a:r>
            <a:endParaRPr lang="en-US" sz="3200" b="1" dirty="0">
              <a:solidFill>
                <a:srgbClr val="002060"/>
              </a:solidFill>
              <a:latin typeface="Arial Narrow" panose="020B0606020202030204" pitchFamily="34" charset="0"/>
              <a:ea typeface="Microsoft JhengHei" panose="020B0604030504040204" pitchFamily="34" charset="-120"/>
            </a:endParaRPr>
          </a:p>
        </p:txBody>
      </p:sp>
      <p:sp>
        <p:nvSpPr>
          <p:cNvPr id="16" name="TextBox 15">
            <a:extLst>
              <a:ext uri="{FF2B5EF4-FFF2-40B4-BE49-F238E27FC236}">
                <a16:creationId xmlns:a16="http://schemas.microsoft.com/office/drawing/2014/main" id="{C01262EA-531E-4113-8634-814460309B06}"/>
              </a:ext>
            </a:extLst>
          </p:cNvPr>
          <p:cNvSpPr txBox="1"/>
          <p:nvPr/>
        </p:nvSpPr>
        <p:spPr>
          <a:xfrm>
            <a:off x="6668607" y="946727"/>
            <a:ext cx="4448159" cy="2308324"/>
          </a:xfrm>
          <a:prstGeom prst="rect">
            <a:avLst/>
          </a:prstGeom>
          <a:noFill/>
        </p:spPr>
        <p:txBody>
          <a:bodyPr wrap="square">
            <a:spAutoFit/>
          </a:bodyPr>
          <a:lstStyle/>
          <a:p>
            <a:r>
              <a:rPr lang="en-US" altLang="zh-CN" sz="2400" b="1" kern="0" spc="-100" baseline="30000" dirty="0">
                <a:solidFill>
                  <a:srgbClr val="C00000"/>
                </a:solidFill>
                <a:latin typeface="Arial Narrow" panose="020B0606020202030204" pitchFamily="34" charset="0"/>
                <a:ea typeface="Microsoft JhengHei" panose="020B0604030504040204" pitchFamily="34" charset="-120"/>
              </a:rPr>
              <a:t>26 </a:t>
            </a:r>
            <a:r>
              <a:rPr lang="zh-CN" altLang="en-US" sz="2400" b="1" kern="0" spc="-100" dirty="0">
                <a:solidFill>
                  <a:srgbClr val="002060"/>
                </a:solidFill>
                <a:latin typeface="Arial Narrow" panose="020B0606020202030204" pitchFamily="34" charset="0"/>
                <a:ea typeface="Microsoft JhengHei" panose="020B0604030504040204" pitchFamily="34" charset="-120"/>
              </a:rPr>
              <a:t>但你们不可这样，你们里头为大的，倒要像年幼的；为首领的，倒要像服侍人的。 </a:t>
            </a:r>
            <a:r>
              <a:rPr lang="en-US" altLang="zh-CN" sz="2400" b="1" kern="0" spc="-100" baseline="30000" dirty="0">
                <a:solidFill>
                  <a:srgbClr val="C00000"/>
                </a:solidFill>
                <a:latin typeface="Arial Narrow" panose="020B0606020202030204" pitchFamily="34" charset="0"/>
                <a:ea typeface="Microsoft JhengHei" panose="020B0604030504040204" pitchFamily="34" charset="-120"/>
              </a:rPr>
              <a:t>27 </a:t>
            </a:r>
            <a:r>
              <a:rPr lang="zh-CN" altLang="en-US" sz="2400" b="1" kern="0" spc="-100" dirty="0">
                <a:solidFill>
                  <a:srgbClr val="002060"/>
                </a:solidFill>
                <a:latin typeface="Arial Narrow" panose="020B0606020202030204" pitchFamily="34" charset="0"/>
                <a:ea typeface="Microsoft JhengHei" panose="020B0604030504040204" pitchFamily="34" charset="-120"/>
              </a:rPr>
              <a:t>是谁为大？是坐席的呢，是服侍人的呢？不是坐席的大吗？然而，我在你们中间如同服侍人的。</a:t>
            </a:r>
            <a:endParaRPr lang="en-US" sz="2400" dirty="0"/>
          </a:p>
        </p:txBody>
      </p:sp>
      <p:sp>
        <p:nvSpPr>
          <p:cNvPr id="18" name="TextBox 17">
            <a:extLst>
              <a:ext uri="{FF2B5EF4-FFF2-40B4-BE49-F238E27FC236}">
                <a16:creationId xmlns:a16="http://schemas.microsoft.com/office/drawing/2014/main" id="{93AEE4DE-8740-413A-B0DF-1BA5D4B024CB}"/>
              </a:ext>
            </a:extLst>
          </p:cNvPr>
          <p:cNvSpPr txBox="1"/>
          <p:nvPr/>
        </p:nvSpPr>
        <p:spPr>
          <a:xfrm>
            <a:off x="6751783" y="3255051"/>
            <a:ext cx="4784429" cy="2246769"/>
          </a:xfrm>
          <a:prstGeom prst="rect">
            <a:avLst/>
          </a:prstGeom>
          <a:noFill/>
        </p:spPr>
        <p:txBody>
          <a:bodyPr wrap="square">
            <a:spAutoFit/>
          </a:bodyPr>
          <a:lstStyle/>
          <a:p>
            <a:r>
              <a:rPr lang="en-US" sz="2000" b="1" baseline="30000" dirty="0">
                <a:solidFill>
                  <a:srgbClr val="002060"/>
                </a:solidFill>
                <a:latin typeface="Arial Narrow" panose="020B0606020202030204" pitchFamily="34" charset="0"/>
              </a:rPr>
              <a:t>26 </a:t>
            </a:r>
            <a:r>
              <a:rPr lang="en-US" sz="2000" b="1" dirty="0">
                <a:solidFill>
                  <a:srgbClr val="002060"/>
                </a:solidFill>
                <a:latin typeface="Arial Narrow" panose="020B0606020202030204" pitchFamily="34" charset="0"/>
              </a:rPr>
              <a:t>But you are not to be like that. Instead, the greatest among you should be like the young-</a:t>
            </a:r>
            <a:r>
              <a:rPr lang="en-US" sz="2000" b="1" dirty="0" err="1">
                <a:solidFill>
                  <a:srgbClr val="002060"/>
                </a:solidFill>
                <a:latin typeface="Arial Narrow" panose="020B0606020202030204" pitchFamily="34" charset="0"/>
              </a:rPr>
              <a:t>est</a:t>
            </a:r>
            <a:r>
              <a:rPr lang="en-US" sz="2000" b="1" dirty="0">
                <a:solidFill>
                  <a:srgbClr val="002060"/>
                </a:solidFill>
                <a:latin typeface="Arial Narrow" panose="020B0606020202030204" pitchFamily="34" charset="0"/>
              </a:rPr>
              <a:t>, and the one who rules like the one who serves. </a:t>
            </a:r>
            <a:r>
              <a:rPr lang="en-US" sz="2000" b="1" baseline="30000" dirty="0">
                <a:solidFill>
                  <a:srgbClr val="002060"/>
                </a:solidFill>
                <a:latin typeface="Arial Narrow" panose="020B0606020202030204" pitchFamily="34" charset="0"/>
              </a:rPr>
              <a:t>27 </a:t>
            </a:r>
            <a:r>
              <a:rPr lang="en-US" sz="2000" b="1" dirty="0">
                <a:solidFill>
                  <a:srgbClr val="002060"/>
                </a:solidFill>
                <a:latin typeface="Arial Narrow" panose="020B0606020202030204" pitchFamily="34" charset="0"/>
              </a:rPr>
              <a:t>For who is greater, the one who is at the table or the one who serves? Is it not the one who is at the table? But I am among you as one who serves. </a:t>
            </a:r>
            <a:endParaRPr lang="en-US" sz="2000" b="1" dirty="0">
              <a:solidFill>
                <a:srgbClr val="002060"/>
              </a:solidFill>
            </a:endParaRPr>
          </a:p>
        </p:txBody>
      </p:sp>
      <p:cxnSp>
        <p:nvCxnSpPr>
          <p:cNvPr id="14" name="Straight Connector 13">
            <a:extLst>
              <a:ext uri="{FF2B5EF4-FFF2-40B4-BE49-F238E27FC236}">
                <a16:creationId xmlns:a16="http://schemas.microsoft.com/office/drawing/2014/main" id="{45AA1920-5A71-4420-BF62-1CFE345DD003}"/>
              </a:ext>
            </a:extLst>
          </p:cNvPr>
          <p:cNvCxnSpPr>
            <a:cxnSpLocks/>
          </p:cNvCxnSpPr>
          <p:nvPr/>
        </p:nvCxnSpPr>
        <p:spPr>
          <a:xfrm>
            <a:off x="6543908" y="1546276"/>
            <a:ext cx="0" cy="3676072"/>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13EA395F-471B-4DFB-8640-0AC6D6283BD3}"/>
              </a:ext>
            </a:extLst>
          </p:cNvPr>
          <p:cNvSpPr txBox="1"/>
          <p:nvPr/>
        </p:nvSpPr>
        <p:spPr>
          <a:xfrm>
            <a:off x="284286" y="5305443"/>
            <a:ext cx="6243485" cy="400110"/>
          </a:xfrm>
          <a:prstGeom prst="rect">
            <a:avLst/>
          </a:prstGeom>
          <a:solidFill>
            <a:schemeClr val="accent6">
              <a:lumMod val="20000"/>
              <a:lumOff val="80000"/>
            </a:schemeClr>
          </a:solidFill>
          <a:ln>
            <a:solidFill>
              <a:srgbClr val="00B050"/>
            </a:solidFill>
          </a:ln>
        </p:spPr>
        <p:txBody>
          <a:bodyPr wrap="square" rtlCol="0">
            <a:spAutoFit/>
          </a:bodyPr>
          <a:lstStyle/>
          <a:p>
            <a:r>
              <a:rPr lang="zh-TW" altLang="en-US" sz="2000" b="1" dirty="0">
                <a:solidFill>
                  <a:srgbClr val="0070C0"/>
                </a:solidFill>
                <a:latin typeface="Microsoft JhengHei" panose="020B0604030504040204" pitchFamily="34" charset="-120"/>
                <a:ea typeface="Microsoft JhengHei" panose="020B0604030504040204" pitchFamily="34" charset="-120"/>
              </a:rPr>
              <a:t>效法基督道成肉身的服事</a:t>
            </a:r>
            <a:r>
              <a:rPr lang="en-US" altLang="zh-TW" sz="2000" b="1" dirty="0">
                <a:solidFill>
                  <a:srgbClr val="0070C0"/>
                </a:solidFill>
                <a:latin typeface="Arial Narrow" panose="020B0606020202030204" pitchFamily="34" charset="0"/>
                <a:ea typeface="Microsoft JhengHei" panose="020B0604030504040204" pitchFamily="34" charset="-120"/>
              </a:rPr>
              <a:t> Jesus’ Incarnation Servanthood </a:t>
            </a:r>
            <a:endParaRPr lang="en-US" sz="2000" b="1" dirty="0">
              <a:solidFill>
                <a:srgbClr val="0070C0"/>
              </a:solidFill>
              <a:latin typeface="Microsoft JhengHei" panose="020B0604030504040204" pitchFamily="34" charset="-120"/>
              <a:ea typeface="Microsoft JhengHei" panose="020B0604030504040204" pitchFamily="34" charset="-120"/>
            </a:endParaRPr>
          </a:p>
        </p:txBody>
      </p:sp>
      <p:sp>
        <p:nvSpPr>
          <p:cNvPr id="4" name="TextBox 3">
            <a:extLst>
              <a:ext uri="{FF2B5EF4-FFF2-40B4-BE49-F238E27FC236}">
                <a16:creationId xmlns:a16="http://schemas.microsoft.com/office/drawing/2014/main" id="{1DB34C08-743F-4644-BB40-A79A8F197650}"/>
              </a:ext>
            </a:extLst>
          </p:cNvPr>
          <p:cNvSpPr txBox="1"/>
          <p:nvPr/>
        </p:nvSpPr>
        <p:spPr>
          <a:xfrm>
            <a:off x="6751783" y="5501820"/>
            <a:ext cx="4784429" cy="461665"/>
          </a:xfrm>
          <a:prstGeom prst="rect">
            <a:avLst/>
          </a:prstGeom>
          <a:noFill/>
        </p:spPr>
        <p:txBody>
          <a:bodyPr wrap="square" rtlCol="0">
            <a:spAutoFit/>
          </a:bodyPr>
          <a:lstStyle/>
          <a:p>
            <a:r>
              <a:rPr lang="zh-TW" altLang="en-US" sz="2400" b="1" dirty="0">
                <a:solidFill>
                  <a:srgbClr val="0070C0"/>
                </a:solidFill>
                <a:latin typeface="Microsoft JhengHei" panose="020B0604030504040204" pitchFamily="34" charset="-120"/>
                <a:ea typeface="Microsoft JhengHei" panose="020B0604030504040204" pitchFamily="34" charset="-120"/>
              </a:rPr>
              <a:t>服侍</a:t>
            </a:r>
            <a:r>
              <a:rPr lang="en-US" altLang="zh-TW" sz="2400" b="1" dirty="0">
                <a:solidFill>
                  <a:srgbClr val="0070C0"/>
                </a:solidFill>
                <a:latin typeface="Arial Narrow" panose="020B0606020202030204" pitchFamily="34" charset="0"/>
                <a:ea typeface="Microsoft JhengHei" panose="020B0604030504040204" pitchFamily="34" charset="-120"/>
              </a:rPr>
              <a:t>: Deacon, Compassion service </a:t>
            </a:r>
            <a:endParaRPr lang="en-US" sz="2400" b="1" dirty="0">
              <a:solidFill>
                <a:srgbClr val="0070C0"/>
              </a:solidFill>
              <a:latin typeface="Microsoft JhengHei" panose="020B0604030504040204" pitchFamily="34" charset="-120"/>
              <a:ea typeface="Microsoft JhengHei" panose="020B0604030504040204" pitchFamily="34" charset="-120"/>
            </a:endParaRPr>
          </a:p>
        </p:txBody>
      </p:sp>
      <p:sp>
        <p:nvSpPr>
          <p:cNvPr id="5" name="TextBox 4">
            <a:extLst>
              <a:ext uri="{FF2B5EF4-FFF2-40B4-BE49-F238E27FC236}">
                <a16:creationId xmlns:a16="http://schemas.microsoft.com/office/drawing/2014/main" id="{80DD3A8A-E684-4AA2-B957-226FE231F750}"/>
              </a:ext>
            </a:extLst>
          </p:cNvPr>
          <p:cNvSpPr txBox="1"/>
          <p:nvPr/>
        </p:nvSpPr>
        <p:spPr>
          <a:xfrm>
            <a:off x="1250873" y="5788648"/>
            <a:ext cx="2536036" cy="461665"/>
          </a:xfrm>
          <a:prstGeom prst="rect">
            <a:avLst/>
          </a:prstGeom>
          <a:noFill/>
        </p:spPr>
        <p:txBody>
          <a:bodyPr wrap="square" rtlCol="0">
            <a:spAutoFit/>
          </a:bodyPr>
          <a:lstStyle/>
          <a:p>
            <a:r>
              <a:rPr lang="zh-TW" altLang="en-US" sz="2400" b="1" dirty="0">
                <a:solidFill>
                  <a:srgbClr val="002060"/>
                </a:solidFill>
                <a:latin typeface="Microsoft JhengHei" panose="020B0604030504040204" pitchFamily="34" charset="-120"/>
                <a:ea typeface="Microsoft JhengHei" panose="020B0604030504040204" pitchFamily="34" charset="-120"/>
              </a:rPr>
              <a:t>腓立比 </a:t>
            </a:r>
            <a:r>
              <a:rPr lang="en-US" altLang="zh-TW" sz="2400" b="1" dirty="0">
                <a:solidFill>
                  <a:srgbClr val="002060"/>
                </a:solidFill>
                <a:latin typeface="Arial Narrow" panose="020B0606020202030204" pitchFamily="34" charset="0"/>
                <a:ea typeface="Microsoft JhengHei" panose="020B0604030504040204" pitchFamily="34" charset="-120"/>
              </a:rPr>
              <a:t>Philp. 2:3-7</a:t>
            </a:r>
            <a:endParaRPr lang="en-US" sz="2400" b="1" dirty="0">
              <a:solidFill>
                <a:srgbClr val="00206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8494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61660-EBA7-4111-BA40-2BBB96C988DB}"/>
              </a:ext>
            </a:extLst>
          </p:cNvPr>
          <p:cNvSpPr txBox="1"/>
          <p:nvPr/>
        </p:nvSpPr>
        <p:spPr>
          <a:xfrm>
            <a:off x="3218272" y="332582"/>
            <a:ext cx="339704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2800" b="1" dirty="0">
                <a:latin typeface="Microsoft JhengHei" panose="020B0604030504040204" pitchFamily="34" charset="-120"/>
                <a:ea typeface="Microsoft JhengHei" panose="020B0604030504040204" pitchFamily="34" charset="-120"/>
              </a:rPr>
              <a:t>以救贖為中心的服侍</a:t>
            </a:r>
            <a:endParaRPr lang="en-US" sz="2800" b="1" dirty="0">
              <a:latin typeface="Microsoft JhengHei" panose="020B0604030504040204" pitchFamily="34" charset="-120"/>
              <a:ea typeface="Microsoft JhengHei" panose="020B0604030504040204" pitchFamily="34" charset="-120"/>
            </a:endParaRPr>
          </a:p>
        </p:txBody>
      </p:sp>
      <p:sp>
        <p:nvSpPr>
          <p:cNvPr id="15" name="TextBox 14">
            <a:extLst>
              <a:ext uri="{FF2B5EF4-FFF2-40B4-BE49-F238E27FC236}">
                <a16:creationId xmlns:a16="http://schemas.microsoft.com/office/drawing/2014/main" id="{3B49ADF2-9161-46CA-A864-24B4835EAB2A}"/>
              </a:ext>
            </a:extLst>
          </p:cNvPr>
          <p:cNvSpPr txBox="1"/>
          <p:nvPr/>
        </p:nvSpPr>
        <p:spPr>
          <a:xfrm>
            <a:off x="3390578" y="1085028"/>
            <a:ext cx="2810500" cy="1323439"/>
          </a:xfrm>
          <a:prstGeom prst="rect">
            <a:avLst/>
          </a:prstGeom>
          <a:noFill/>
          <a:ln>
            <a:noFill/>
          </a:ln>
        </p:spPr>
        <p:txBody>
          <a:bodyPr wrap="square" rtlCol="0">
            <a:spAutoFit/>
          </a:bodyPr>
          <a:lstStyle/>
          <a:p>
            <a:r>
              <a:rPr lang="zh-TW" altLang="en-US" sz="4000" b="1" dirty="0">
                <a:solidFill>
                  <a:srgbClr val="0070C0"/>
                </a:solidFill>
                <a:latin typeface="Microsoft JhengHei" panose="020B0604030504040204" pitchFamily="34" charset="-120"/>
                <a:ea typeface="Microsoft JhengHei" panose="020B0604030504040204" pitchFamily="34" charset="-120"/>
              </a:rPr>
              <a:t>屬靈領導人如何服侍？</a:t>
            </a:r>
            <a:endParaRPr lang="en-US" sz="4000" b="1" dirty="0">
              <a:solidFill>
                <a:srgbClr val="0070C0"/>
              </a:solidFill>
              <a:latin typeface="Microsoft JhengHei" panose="020B0604030504040204" pitchFamily="34" charset="-120"/>
              <a:ea typeface="Microsoft JhengHei" panose="020B0604030504040204" pitchFamily="34" charset="-120"/>
            </a:endParaRPr>
          </a:p>
        </p:txBody>
      </p:sp>
      <p:sp>
        <p:nvSpPr>
          <p:cNvPr id="17" name="TextBox 16">
            <a:extLst>
              <a:ext uri="{FF2B5EF4-FFF2-40B4-BE49-F238E27FC236}">
                <a16:creationId xmlns:a16="http://schemas.microsoft.com/office/drawing/2014/main" id="{FC4A0C47-31B9-4794-9FF6-60CA0B2E3A85}"/>
              </a:ext>
            </a:extLst>
          </p:cNvPr>
          <p:cNvSpPr txBox="1"/>
          <p:nvPr/>
        </p:nvSpPr>
        <p:spPr>
          <a:xfrm>
            <a:off x="7156174" y="223769"/>
            <a:ext cx="4040634" cy="954107"/>
          </a:xfrm>
          <a:prstGeom prst="rect">
            <a:avLst/>
          </a:prstGeom>
          <a:noFill/>
        </p:spPr>
        <p:txBody>
          <a:bodyPr wrap="square" rtlCol="0">
            <a:spAutoFit/>
          </a:bodyPr>
          <a:lstStyle/>
          <a:p>
            <a:r>
              <a:rPr lang="en-US" sz="2800" b="1" dirty="0">
                <a:solidFill>
                  <a:srgbClr val="002060"/>
                </a:solidFill>
                <a:latin typeface="Arial Narrow" panose="020B0606020202030204" pitchFamily="34" charset="0"/>
              </a:rPr>
              <a:t>How a spiritual leader to serve others?</a:t>
            </a:r>
          </a:p>
        </p:txBody>
      </p:sp>
      <p:sp>
        <p:nvSpPr>
          <p:cNvPr id="16" name="TextBox 15">
            <a:extLst>
              <a:ext uri="{FF2B5EF4-FFF2-40B4-BE49-F238E27FC236}">
                <a16:creationId xmlns:a16="http://schemas.microsoft.com/office/drawing/2014/main" id="{C01262EA-531E-4113-8634-814460309B06}"/>
              </a:ext>
            </a:extLst>
          </p:cNvPr>
          <p:cNvSpPr txBox="1"/>
          <p:nvPr/>
        </p:nvSpPr>
        <p:spPr>
          <a:xfrm>
            <a:off x="6987292" y="1208299"/>
            <a:ext cx="4448159" cy="2308324"/>
          </a:xfrm>
          <a:prstGeom prst="rect">
            <a:avLst/>
          </a:prstGeom>
          <a:noFill/>
        </p:spPr>
        <p:txBody>
          <a:bodyPr wrap="square">
            <a:spAutoFit/>
          </a:bodyPr>
          <a:lstStyle/>
          <a:p>
            <a:r>
              <a:rPr lang="en-US" altLang="zh-CN" sz="2400" b="1" kern="0" spc="-100" baseline="30000" dirty="0">
                <a:solidFill>
                  <a:srgbClr val="C00000"/>
                </a:solidFill>
                <a:latin typeface="Arial Narrow" panose="020B0606020202030204" pitchFamily="34" charset="0"/>
                <a:ea typeface="Microsoft JhengHei" panose="020B0604030504040204" pitchFamily="34" charset="-120"/>
              </a:rPr>
              <a:t>28</a:t>
            </a:r>
            <a:r>
              <a:rPr lang="en-US" altLang="zh-CN" sz="24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400" b="1" kern="0" spc="-100" dirty="0">
                <a:solidFill>
                  <a:srgbClr val="002060"/>
                </a:solidFill>
                <a:latin typeface="Arial Narrow" panose="020B0606020202030204" pitchFamily="34" charset="0"/>
                <a:ea typeface="Microsoft JhengHei" panose="020B0604030504040204" pitchFamily="34" charset="-120"/>
              </a:rPr>
              <a:t>我在磨炼之中，常和我同在的就是你们。</a:t>
            </a:r>
            <a:r>
              <a:rPr lang="en-US" altLang="zh-CN" sz="2400" b="1" kern="0" spc="-100" baseline="30000" dirty="0">
                <a:solidFill>
                  <a:srgbClr val="C00000"/>
                </a:solidFill>
                <a:latin typeface="Arial Narrow" panose="020B0606020202030204" pitchFamily="34" charset="0"/>
                <a:ea typeface="Microsoft JhengHei" panose="020B0604030504040204" pitchFamily="34" charset="-120"/>
              </a:rPr>
              <a:t> 31</a:t>
            </a:r>
            <a:r>
              <a:rPr lang="en-US" altLang="zh-CN" sz="24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400" b="1" kern="0" spc="-100" dirty="0">
                <a:solidFill>
                  <a:srgbClr val="002060"/>
                </a:solidFill>
                <a:latin typeface="Arial Narrow" panose="020B0606020202030204" pitchFamily="34" charset="0"/>
                <a:ea typeface="Microsoft JhengHei" panose="020B0604030504040204" pitchFamily="34" charset="-120"/>
              </a:rPr>
              <a:t>主又说：</a:t>
            </a:r>
            <a:r>
              <a:rPr lang="zh-CN" altLang="en-US" sz="2400" b="1" u="sng" kern="0" spc="-100" dirty="0">
                <a:solidFill>
                  <a:srgbClr val="002060"/>
                </a:solidFill>
                <a:latin typeface="Arial Narrow" panose="020B0606020202030204" pitchFamily="34" charset="0"/>
                <a:ea typeface="Microsoft JhengHei" panose="020B0604030504040204" pitchFamily="34" charset="-120"/>
              </a:rPr>
              <a:t>西门</a:t>
            </a:r>
            <a:r>
              <a:rPr lang="zh-CN" altLang="en-US" sz="2400" b="1" kern="0" spc="-100" dirty="0">
                <a:solidFill>
                  <a:srgbClr val="002060"/>
                </a:solidFill>
                <a:latin typeface="Arial Narrow" panose="020B0606020202030204" pitchFamily="34" charset="0"/>
                <a:ea typeface="Microsoft JhengHei" panose="020B0604030504040204" pitchFamily="34" charset="-120"/>
              </a:rPr>
              <a:t>，</a:t>
            </a:r>
            <a:r>
              <a:rPr lang="zh-CN" altLang="en-US" sz="2400" b="1" u="sng" kern="0" spc="-100" dirty="0">
                <a:solidFill>
                  <a:srgbClr val="002060"/>
                </a:solidFill>
                <a:latin typeface="Arial Narrow" panose="020B0606020202030204" pitchFamily="34" charset="0"/>
                <a:ea typeface="Microsoft JhengHei" panose="020B0604030504040204" pitchFamily="34" charset="-120"/>
              </a:rPr>
              <a:t>西门</a:t>
            </a:r>
            <a:r>
              <a:rPr lang="zh-CN" altLang="en-US" sz="2400" b="1" kern="0" spc="-100" dirty="0">
                <a:solidFill>
                  <a:srgbClr val="002060"/>
                </a:solidFill>
                <a:latin typeface="Arial Narrow" panose="020B0606020202030204" pitchFamily="34" charset="0"/>
                <a:ea typeface="Microsoft JhengHei" panose="020B0604030504040204" pitchFamily="34" charset="-120"/>
              </a:rPr>
              <a:t>，</a:t>
            </a:r>
            <a:r>
              <a:rPr lang="zh-CN" altLang="en-US" sz="2400" b="1" u="sng" kern="0" spc="-100" dirty="0">
                <a:solidFill>
                  <a:srgbClr val="002060"/>
                </a:solidFill>
                <a:latin typeface="Arial Narrow" panose="020B0606020202030204" pitchFamily="34" charset="0"/>
                <a:ea typeface="Microsoft JhengHei" panose="020B0604030504040204" pitchFamily="34" charset="-120"/>
              </a:rPr>
              <a:t>撒旦</a:t>
            </a:r>
            <a:r>
              <a:rPr lang="zh-CN" altLang="en-US" sz="2400" b="1" kern="0" spc="-100" dirty="0">
                <a:solidFill>
                  <a:srgbClr val="002060"/>
                </a:solidFill>
                <a:latin typeface="Arial Narrow" panose="020B0606020202030204" pitchFamily="34" charset="0"/>
                <a:ea typeface="Microsoft JhengHei" panose="020B0604030504040204" pitchFamily="34" charset="-120"/>
              </a:rPr>
              <a:t>想要得着你们，</a:t>
            </a:r>
            <a:r>
              <a:rPr lang="zh-CN" altLang="en-US" sz="2400" b="1" kern="0" spc="-300" dirty="0">
                <a:solidFill>
                  <a:srgbClr val="002060"/>
                </a:solidFill>
                <a:latin typeface="Arial Narrow" panose="020B0606020202030204" pitchFamily="34" charset="0"/>
                <a:ea typeface="Microsoft JhengHei" panose="020B0604030504040204" pitchFamily="34" charset="-120"/>
              </a:rPr>
              <a:t>好筛你们像筛麦子一样。 </a:t>
            </a:r>
            <a:r>
              <a:rPr lang="en-US" altLang="zh-CN" sz="2400" b="1" kern="0" spc="-300" baseline="30000" dirty="0">
                <a:solidFill>
                  <a:srgbClr val="C00000"/>
                </a:solidFill>
                <a:latin typeface="Arial Narrow" panose="020B0606020202030204" pitchFamily="34" charset="0"/>
                <a:ea typeface="Microsoft JhengHei" panose="020B0604030504040204" pitchFamily="34" charset="-120"/>
              </a:rPr>
              <a:t>32</a:t>
            </a:r>
            <a:r>
              <a:rPr lang="en-US" altLang="zh-CN" sz="2400" b="1" kern="0" spc="-300" baseline="30000" dirty="0">
                <a:solidFill>
                  <a:srgbClr val="002060"/>
                </a:solidFill>
                <a:latin typeface="Arial Narrow" panose="020B0606020202030204" pitchFamily="34" charset="0"/>
                <a:ea typeface="Microsoft JhengHei" panose="020B0604030504040204" pitchFamily="34" charset="-120"/>
              </a:rPr>
              <a:t> </a:t>
            </a:r>
            <a:r>
              <a:rPr lang="zh-CN" altLang="en-US" sz="2400" b="1" kern="0" spc="-300" dirty="0">
                <a:solidFill>
                  <a:srgbClr val="002060"/>
                </a:solidFill>
                <a:latin typeface="Arial Narrow" panose="020B0606020202030204" pitchFamily="34" charset="0"/>
                <a:ea typeface="Microsoft JhengHei" panose="020B0604030504040204" pitchFamily="34" charset="-120"/>
              </a:rPr>
              <a:t>但我已经为你祈求，叫你不至于失了信心。你回头以后，要坚固你的弟兄。</a:t>
            </a:r>
            <a:endParaRPr lang="en-US" sz="2400" dirty="0"/>
          </a:p>
        </p:txBody>
      </p:sp>
      <p:sp>
        <p:nvSpPr>
          <p:cNvPr id="18" name="TextBox 17">
            <a:extLst>
              <a:ext uri="{FF2B5EF4-FFF2-40B4-BE49-F238E27FC236}">
                <a16:creationId xmlns:a16="http://schemas.microsoft.com/office/drawing/2014/main" id="{93AEE4DE-8740-413A-B0DF-1BA5D4B024CB}"/>
              </a:ext>
            </a:extLst>
          </p:cNvPr>
          <p:cNvSpPr txBox="1"/>
          <p:nvPr/>
        </p:nvSpPr>
        <p:spPr>
          <a:xfrm>
            <a:off x="6971259" y="3407574"/>
            <a:ext cx="4448157" cy="1938992"/>
          </a:xfrm>
          <a:prstGeom prst="rect">
            <a:avLst/>
          </a:prstGeom>
          <a:noFill/>
        </p:spPr>
        <p:txBody>
          <a:bodyPr wrap="square">
            <a:spAutoFit/>
          </a:bodyPr>
          <a:lstStyle/>
          <a:p>
            <a:r>
              <a:rPr lang="en-US" sz="2000" b="1" baseline="30000" dirty="0">
                <a:solidFill>
                  <a:srgbClr val="002060"/>
                </a:solidFill>
                <a:latin typeface="Arial Narrow" panose="020B0606020202030204" pitchFamily="34" charset="0"/>
              </a:rPr>
              <a:t>28 </a:t>
            </a:r>
            <a:r>
              <a:rPr lang="en-US" sz="2000" b="1" dirty="0">
                <a:solidFill>
                  <a:srgbClr val="002060"/>
                </a:solidFill>
                <a:latin typeface="Arial Narrow" panose="020B0606020202030204" pitchFamily="34" charset="0"/>
              </a:rPr>
              <a:t>You are those who have stood by me in my trials.  </a:t>
            </a:r>
            <a:r>
              <a:rPr lang="en-US" sz="2000" b="1" baseline="30000" dirty="0">
                <a:solidFill>
                  <a:srgbClr val="002060"/>
                </a:solidFill>
                <a:latin typeface="Arial Narrow" panose="020B0606020202030204" pitchFamily="34" charset="0"/>
              </a:rPr>
              <a:t>31 </a:t>
            </a:r>
            <a:r>
              <a:rPr lang="en-US" sz="2000" b="1" dirty="0">
                <a:solidFill>
                  <a:srgbClr val="002060"/>
                </a:solidFill>
                <a:latin typeface="Arial Narrow" panose="020B0606020202030204" pitchFamily="34" charset="0"/>
              </a:rPr>
              <a:t>“Simon, Simon, Satan has asked to sift all of you as wheat. </a:t>
            </a:r>
            <a:r>
              <a:rPr lang="en-US" sz="2000" b="1" baseline="30000" dirty="0">
                <a:solidFill>
                  <a:srgbClr val="002060"/>
                </a:solidFill>
                <a:latin typeface="Arial Narrow" panose="020B0606020202030204" pitchFamily="34" charset="0"/>
              </a:rPr>
              <a:t> </a:t>
            </a:r>
            <a:r>
              <a:rPr lang="en-US" sz="2000" b="1" dirty="0">
                <a:solidFill>
                  <a:srgbClr val="002060"/>
                </a:solidFill>
                <a:latin typeface="Arial Narrow" panose="020B0606020202030204" pitchFamily="34" charset="0"/>
              </a:rPr>
              <a:t>But I have prayed for you, Simon, that your faith may not fail. And when you have turned back, strengthen your brothers.” </a:t>
            </a:r>
            <a:endParaRPr lang="en-US" sz="2000" b="1" dirty="0">
              <a:solidFill>
                <a:srgbClr val="002060"/>
              </a:solidFill>
            </a:endParaRPr>
          </a:p>
        </p:txBody>
      </p:sp>
      <p:cxnSp>
        <p:nvCxnSpPr>
          <p:cNvPr id="14" name="Straight Connector 13">
            <a:extLst>
              <a:ext uri="{FF2B5EF4-FFF2-40B4-BE49-F238E27FC236}">
                <a16:creationId xmlns:a16="http://schemas.microsoft.com/office/drawing/2014/main" id="{45AA1920-5A71-4420-BF62-1CFE345DD003}"/>
              </a:ext>
            </a:extLst>
          </p:cNvPr>
          <p:cNvCxnSpPr>
            <a:cxnSpLocks/>
          </p:cNvCxnSpPr>
          <p:nvPr/>
        </p:nvCxnSpPr>
        <p:spPr>
          <a:xfrm>
            <a:off x="6816436" y="1439475"/>
            <a:ext cx="0" cy="3676072"/>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E47ED18F-8DC6-4B14-B0FD-4F96252AB9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9128" y="219100"/>
            <a:ext cx="2518890" cy="2413936"/>
          </a:xfrm>
          <a:prstGeom prst="rect">
            <a:avLst/>
          </a:prstGeom>
        </p:spPr>
      </p:pic>
      <p:sp>
        <p:nvSpPr>
          <p:cNvPr id="7" name="TextBox 6">
            <a:extLst>
              <a:ext uri="{FF2B5EF4-FFF2-40B4-BE49-F238E27FC236}">
                <a16:creationId xmlns:a16="http://schemas.microsoft.com/office/drawing/2014/main" id="{3D777383-8F7B-4B19-BF8C-55E795D73AC3}"/>
              </a:ext>
            </a:extLst>
          </p:cNvPr>
          <p:cNvSpPr txBox="1"/>
          <p:nvPr/>
        </p:nvSpPr>
        <p:spPr>
          <a:xfrm>
            <a:off x="2517913" y="6858000"/>
            <a:ext cx="7156174" cy="230832"/>
          </a:xfrm>
          <a:prstGeom prst="rect">
            <a:avLst/>
          </a:prstGeom>
          <a:noFill/>
        </p:spPr>
        <p:txBody>
          <a:bodyPr wrap="square" rtlCol="0">
            <a:spAutoFit/>
          </a:bodyPr>
          <a:lstStyle/>
          <a:p>
            <a:r>
              <a:rPr lang="en-US" sz="900">
                <a:hlinkClick r:id="rId3" tooltip="https://laymanointing.wordpress.com/2015/12/15/jesus-teaching-method-inspiring-life-changing-real/"/>
              </a:rPr>
              <a:t>This Photo</a:t>
            </a:r>
            <a:r>
              <a:rPr lang="en-US" sz="900"/>
              <a:t> by Unknown Author is licensed under </a:t>
            </a:r>
            <a:r>
              <a:rPr lang="en-US" sz="900">
                <a:hlinkClick r:id="rId4" tooltip="https://creativecommons.org/licenses/by-nc-nd/3.0/"/>
              </a:rPr>
              <a:t>CC BY-NC-ND</a:t>
            </a:r>
            <a:endParaRPr lang="en-US" sz="900"/>
          </a:p>
        </p:txBody>
      </p:sp>
      <p:sp>
        <p:nvSpPr>
          <p:cNvPr id="19" name="TextBox 18">
            <a:extLst>
              <a:ext uri="{FF2B5EF4-FFF2-40B4-BE49-F238E27FC236}">
                <a16:creationId xmlns:a16="http://schemas.microsoft.com/office/drawing/2014/main" id="{3BA88D95-E1CB-4691-8EC6-3BDBBAB664F1}"/>
              </a:ext>
            </a:extLst>
          </p:cNvPr>
          <p:cNvSpPr txBox="1"/>
          <p:nvPr/>
        </p:nvSpPr>
        <p:spPr>
          <a:xfrm>
            <a:off x="399128" y="5588881"/>
            <a:ext cx="10797674" cy="1015663"/>
          </a:xfrm>
          <a:prstGeom prst="rect">
            <a:avLst/>
          </a:prstGeom>
          <a:noFill/>
        </p:spPr>
        <p:txBody>
          <a:bodyPr wrap="square">
            <a:spAutoFit/>
          </a:bodyPr>
          <a:lstStyle/>
          <a:p>
            <a:r>
              <a:rPr lang="en-US" sz="2000" dirty="0"/>
              <a:t>It is to sinners that Jesus’ service is rendered; We need forgiveness, cleansing, healing, strength, wisdom, faith, protection. In every scene and place and duty and struggle and trial He will be at our side, as the servant, to minister to us in everything, so that in nothing we may be found lacking.</a:t>
            </a:r>
          </a:p>
        </p:txBody>
      </p:sp>
      <p:sp>
        <p:nvSpPr>
          <p:cNvPr id="9" name="TextBox 8">
            <a:extLst>
              <a:ext uri="{FF2B5EF4-FFF2-40B4-BE49-F238E27FC236}">
                <a16:creationId xmlns:a16="http://schemas.microsoft.com/office/drawing/2014/main" id="{F1F0E0C5-96A7-4B88-894F-C6EA6E85BAE3}"/>
              </a:ext>
            </a:extLst>
          </p:cNvPr>
          <p:cNvSpPr txBox="1"/>
          <p:nvPr/>
        </p:nvSpPr>
        <p:spPr>
          <a:xfrm>
            <a:off x="346386" y="2734004"/>
            <a:ext cx="6336139" cy="461665"/>
          </a:xfrm>
          <a:prstGeom prst="rect">
            <a:avLst/>
          </a:prstGeom>
          <a:solidFill>
            <a:schemeClr val="accent6">
              <a:lumMod val="40000"/>
              <a:lumOff val="60000"/>
            </a:schemeClr>
          </a:solidFill>
          <a:ln>
            <a:solidFill>
              <a:srgbClr val="00B050"/>
            </a:solidFill>
          </a:ln>
        </p:spPr>
        <p:txBody>
          <a:bodyPr wrap="square" rtlCol="0">
            <a:spAutoFit/>
          </a:bodyPr>
          <a:lstStyle/>
          <a:p>
            <a:pPr algn="ctr"/>
            <a:r>
              <a:rPr lang="zh-TW" altLang="en-US" sz="2400" b="1" dirty="0">
                <a:solidFill>
                  <a:srgbClr val="002060"/>
                </a:solidFill>
                <a:latin typeface="Microsoft JhengHei" panose="020B0604030504040204" pitchFamily="34" charset="-120"/>
                <a:ea typeface="Microsoft JhengHei" panose="020B0604030504040204" pitchFamily="34" charset="-120"/>
              </a:rPr>
              <a:t>耶穌來是拯救罪人，恢復人被造的目的與尊榮</a:t>
            </a:r>
            <a:endParaRPr lang="en-US" sz="2400" b="1" dirty="0">
              <a:solidFill>
                <a:srgbClr val="002060"/>
              </a:solidFill>
              <a:latin typeface="Microsoft JhengHei" panose="020B0604030504040204" pitchFamily="34" charset="-120"/>
              <a:ea typeface="Microsoft JhengHei" panose="020B0604030504040204" pitchFamily="34" charset="-120"/>
            </a:endParaRPr>
          </a:p>
        </p:txBody>
      </p:sp>
      <p:sp>
        <p:nvSpPr>
          <p:cNvPr id="10" name="TextBox 9">
            <a:extLst>
              <a:ext uri="{FF2B5EF4-FFF2-40B4-BE49-F238E27FC236}">
                <a16:creationId xmlns:a16="http://schemas.microsoft.com/office/drawing/2014/main" id="{204A2F82-25DA-458E-9661-A0C303B85ED3}"/>
              </a:ext>
            </a:extLst>
          </p:cNvPr>
          <p:cNvSpPr txBox="1"/>
          <p:nvPr/>
        </p:nvSpPr>
        <p:spPr>
          <a:xfrm>
            <a:off x="135892" y="3238113"/>
            <a:ext cx="6479427" cy="2308324"/>
          </a:xfrm>
          <a:prstGeom prst="rect">
            <a:avLst/>
          </a:prstGeom>
          <a:noFill/>
        </p:spPr>
        <p:txBody>
          <a:bodyPr wrap="square" rtlCol="0">
            <a:spAutoFit/>
          </a:bodyPr>
          <a:lstStyle/>
          <a:p>
            <a:pPr marL="342900" indent="-342900">
              <a:buFont typeface="Arial" panose="020B0604020202020204" pitchFamily="34" charset="0"/>
              <a:buChar char="•"/>
            </a:pPr>
            <a:r>
              <a:rPr lang="zh-TW" altLang="en-US" sz="2400" b="1" dirty="0">
                <a:solidFill>
                  <a:srgbClr val="002060"/>
                </a:solidFill>
                <a:latin typeface="Microsoft JhengHei" panose="020B0604030504040204" pitchFamily="34" charset="-120"/>
                <a:ea typeface="Microsoft JhengHei" panose="020B0604030504040204" pitchFamily="34" charset="-120"/>
              </a:rPr>
              <a:t>拯救世上罪人脫離魔鬼及罪的權勢，使之與神、自己及他人和好。經由聖潔、公義、饒恕、愛與被愛，醫治人身心靈的創傷，更新及復興他們。給人屬靈指引為神而活。幫助及安慰受壓迫、貧窮、苦難中的人，使他們得著真正的盼望，並見證主耶穌永遠的救恩。</a:t>
            </a:r>
            <a:endParaRPr lang="en-US" sz="2400" b="1" dirty="0">
              <a:solidFill>
                <a:srgbClr val="00206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3297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CA8D0C-FB37-40D0-BF1D-6522E8E3E2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54010" y="1269471"/>
            <a:ext cx="1218596" cy="1215084"/>
          </a:xfrm>
          <a:prstGeom prst="rect">
            <a:avLst/>
          </a:prstGeom>
        </p:spPr>
      </p:pic>
      <p:pic>
        <p:nvPicPr>
          <p:cNvPr id="5" name="Picture 4">
            <a:extLst>
              <a:ext uri="{FF2B5EF4-FFF2-40B4-BE49-F238E27FC236}">
                <a16:creationId xmlns:a16="http://schemas.microsoft.com/office/drawing/2014/main" id="{6FCDF1EB-D88F-44F9-AD38-2624D80AF6C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850" y="1124079"/>
            <a:ext cx="1446550" cy="1446550"/>
          </a:xfrm>
          <a:prstGeom prst="rect">
            <a:avLst/>
          </a:prstGeom>
        </p:spPr>
      </p:pic>
      <p:pic>
        <p:nvPicPr>
          <p:cNvPr id="8" name="Picture 7">
            <a:extLst>
              <a:ext uri="{FF2B5EF4-FFF2-40B4-BE49-F238E27FC236}">
                <a16:creationId xmlns:a16="http://schemas.microsoft.com/office/drawing/2014/main" id="{05AE9D58-C9F2-44A0-B7BC-62628E606312}"/>
              </a:ext>
            </a:extLst>
          </p:cNvPr>
          <p:cNvPicPr>
            <a:picLocks noChangeAspect="1"/>
          </p:cNvPicPr>
          <p:nvPr/>
        </p:nvPicPr>
        <p:blipFill>
          <a:blip r:embed="rId6"/>
          <a:stretch>
            <a:fillRect/>
          </a:stretch>
        </p:blipFill>
        <p:spPr>
          <a:xfrm>
            <a:off x="10007828" y="82485"/>
            <a:ext cx="1925554" cy="1928635"/>
          </a:xfrm>
          <a:prstGeom prst="rect">
            <a:avLst/>
          </a:prstGeom>
        </p:spPr>
      </p:pic>
      <p:sp>
        <p:nvSpPr>
          <p:cNvPr id="2" name="TextBox 1">
            <a:extLst>
              <a:ext uri="{FF2B5EF4-FFF2-40B4-BE49-F238E27FC236}">
                <a16:creationId xmlns:a16="http://schemas.microsoft.com/office/drawing/2014/main" id="{37061660-EBA7-4111-BA40-2BBB96C988DB}"/>
              </a:ext>
            </a:extLst>
          </p:cNvPr>
          <p:cNvSpPr txBox="1"/>
          <p:nvPr/>
        </p:nvSpPr>
        <p:spPr>
          <a:xfrm>
            <a:off x="1312949" y="226854"/>
            <a:ext cx="4915656"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4400" b="1" dirty="0">
                <a:latin typeface="Microsoft JhengHei" panose="020B0604030504040204" pitchFamily="34" charset="-120"/>
                <a:ea typeface="Microsoft JhengHei" panose="020B0604030504040204" pitchFamily="34" charset="-120"/>
              </a:rPr>
              <a:t>主耶穌服事的榜樣</a:t>
            </a:r>
            <a:endParaRPr lang="en-US" sz="4400" b="1" dirty="0">
              <a:latin typeface="Microsoft JhengHei" panose="020B0604030504040204" pitchFamily="34" charset="-120"/>
              <a:ea typeface="Microsoft JhengHei" panose="020B0604030504040204" pitchFamily="34" charset="-120"/>
            </a:endParaRPr>
          </a:p>
        </p:txBody>
      </p:sp>
      <p:sp>
        <p:nvSpPr>
          <p:cNvPr id="10" name="Oval 9">
            <a:extLst>
              <a:ext uri="{FF2B5EF4-FFF2-40B4-BE49-F238E27FC236}">
                <a16:creationId xmlns:a16="http://schemas.microsoft.com/office/drawing/2014/main" id="{FF6BF688-175E-4254-ABEB-8A0C9FFCF63A}"/>
              </a:ext>
            </a:extLst>
          </p:cNvPr>
          <p:cNvSpPr/>
          <p:nvPr/>
        </p:nvSpPr>
        <p:spPr>
          <a:xfrm>
            <a:off x="149384" y="113487"/>
            <a:ext cx="1006763" cy="9676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2D7E21-0BE3-464A-B812-BFA9C93F999E}"/>
              </a:ext>
            </a:extLst>
          </p:cNvPr>
          <p:cNvSpPr txBox="1"/>
          <p:nvPr/>
        </p:nvSpPr>
        <p:spPr>
          <a:xfrm>
            <a:off x="447798" y="157825"/>
            <a:ext cx="572654" cy="923330"/>
          </a:xfrm>
          <a:prstGeom prst="rect">
            <a:avLst/>
          </a:prstGeom>
          <a:noFill/>
        </p:spPr>
        <p:txBody>
          <a:bodyPr wrap="square" rtlCol="0">
            <a:spAutoFit/>
          </a:bodyPr>
          <a:lstStyle/>
          <a:p>
            <a:r>
              <a:rPr lang="en-US" sz="5400" b="1" dirty="0">
                <a:solidFill>
                  <a:schemeClr val="bg1"/>
                </a:solidFill>
                <a:latin typeface="Arial Narrow" panose="020B0606020202030204" pitchFamily="34" charset="0"/>
              </a:rPr>
              <a:t>3</a:t>
            </a:r>
          </a:p>
        </p:txBody>
      </p:sp>
      <p:sp>
        <p:nvSpPr>
          <p:cNvPr id="3" name="TextBox 2">
            <a:extLst>
              <a:ext uri="{FF2B5EF4-FFF2-40B4-BE49-F238E27FC236}">
                <a16:creationId xmlns:a16="http://schemas.microsoft.com/office/drawing/2014/main" id="{3F3DEDFC-ABAF-4273-B50D-C8FAA0677ACA}"/>
              </a:ext>
            </a:extLst>
          </p:cNvPr>
          <p:cNvSpPr txBox="1"/>
          <p:nvPr/>
        </p:nvSpPr>
        <p:spPr>
          <a:xfrm>
            <a:off x="6353796" y="118205"/>
            <a:ext cx="3319241" cy="646331"/>
          </a:xfrm>
          <a:prstGeom prst="rect">
            <a:avLst/>
          </a:prstGeom>
          <a:noFill/>
        </p:spPr>
        <p:txBody>
          <a:bodyPr wrap="square" rtlCol="0">
            <a:spAutoFit/>
          </a:bodyPr>
          <a:lstStyle/>
          <a:p>
            <a:r>
              <a:rPr lang="en-US" sz="3600" b="1" dirty="0">
                <a:solidFill>
                  <a:srgbClr val="0070C0"/>
                </a:solidFill>
                <a:latin typeface="Arial Narrow" panose="020B0606020202030204" pitchFamily="34" charset="0"/>
              </a:rPr>
              <a:t>Serve Like Jesus</a:t>
            </a:r>
          </a:p>
        </p:txBody>
      </p:sp>
      <p:sp>
        <p:nvSpPr>
          <p:cNvPr id="6" name="TextBox 5">
            <a:extLst>
              <a:ext uri="{FF2B5EF4-FFF2-40B4-BE49-F238E27FC236}">
                <a16:creationId xmlns:a16="http://schemas.microsoft.com/office/drawing/2014/main" id="{E51CA1CE-00C2-43BF-918C-35A6C64F685A}"/>
              </a:ext>
            </a:extLst>
          </p:cNvPr>
          <p:cNvSpPr txBox="1"/>
          <p:nvPr/>
        </p:nvSpPr>
        <p:spPr>
          <a:xfrm>
            <a:off x="1469262" y="1311956"/>
            <a:ext cx="2216048" cy="584775"/>
          </a:xfrm>
          <a:prstGeom prst="rect">
            <a:avLst/>
          </a:prstGeom>
          <a:noFill/>
          <a:ln>
            <a:solidFill>
              <a:srgbClr val="00B050"/>
            </a:solidFill>
          </a:ln>
        </p:spPr>
        <p:txBody>
          <a:bodyPr wrap="square" rtlCol="0">
            <a:spAutoFit/>
          </a:bodyPr>
          <a:lstStyle/>
          <a:p>
            <a:pPr algn="ctr"/>
            <a:r>
              <a:rPr lang="zh-TW" altLang="en-US" sz="3200" b="1" dirty="0">
                <a:solidFill>
                  <a:srgbClr val="002060"/>
                </a:solidFill>
                <a:latin typeface="Microsoft JhengHei" panose="020B0604030504040204" pitchFamily="34" charset="-120"/>
                <a:ea typeface="Microsoft JhengHei" panose="020B0604030504040204" pitchFamily="34" charset="-120"/>
              </a:rPr>
              <a:t>主耶穌的心</a:t>
            </a:r>
            <a:endParaRPr lang="en-US" sz="3200" b="1" dirty="0">
              <a:solidFill>
                <a:srgbClr val="002060"/>
              </a:solidFill>
              <a:latin typeface="Microsoft JhengHei" panose="020B0604030504040204" pitchFamily="34" charset="-120"/>
              <a:ea typeface="Microsoft JhengHei" panose="020B0604030504040204" pitchFamily="34" charset="-120"/>
            </a:endParaRPr>
          </a:p>
        </p:txBody>
      </p:sp>
      <p:sp>
        <p:nvSpPr>
          <p:cNvPr id="7" name="TextBox 6">
            <a:extLst>
              <a:ext uri="{FF2B5EF4-FFF2-40B4-BE49-F238E27FC236}">
                <a16:creationId xmlns:a16="http://schemas.microsoft.com/office/drawing/2014/main" id="{1AA32009-B4B0-4CCB-AB81-6EB7784F6FC0}"/>
              </a:ext>
            </a:extLst>
          </p:cNvPr>
          <p:cNvSpPr txBox="1"/>
          <p:nvPr/>
        </p:nvSpPr>
        <p:spPr>
          <a:xfrm>
            <a:off x="1312948" y="1974486"/>
            <a:ext cx="3199639" cy="1384995"/>
          </a:xfrm>
          <a:prstGeom prst="rect">
            <a:avLst/>
          </a:prstGeom>
          <a:noFill/>
        </p:spPr>
        <p:txBody>
          <a:bodyPr wrap="square" rtlCol="0">
            <a:spAutoFit/>
          </a:bodyPr>
          <a:lstStyle/>
          <a:p>
            <a:r>
              <a:rPr lang="zh-TW" altLang="en-US" sz="2800" b="1" dirty="0">
                <a:solidFill>
                  <a:srgbClr val="002060"/>
                </a:solidFill>
                <a:latin typeface="Microsoft JhengHei" panose="020B0604030504040204" pitchFamily="34" charset="-120"/>
                <a:ea typeface="Microsoft JhengHei" panose="020B0604030504040204" pitchFamily="34" charset="-120"/>
              </a:rPr>
              <a:t>單單高舉神</a:t>
            </a:r>
            <a:r>
              <a:rPr lang="zh-TW" altLang="en-US" sz="2800" b="1" dirty="0">
                <a:solidFill>
                  <a:srgbClr val="002060"/>
                </a:solidFill>
                <a:latin typeface="Arial Narrow" panose="020B0606020202030204" pitchFamily="34" charset="0"/>
                <a:ea typeface="Microsoft JhengHei" panose="020B0604030504040204" pitchFamily="34" charset="-120"/>
              </a:rPr>
              <a:t>──謙卑、信心，神是我們侍奉的唯一裁判者。</a:t>
            </a:r>
            <a:endParaRPr lang="en-US" sz="2800" b="1" dirty="0">
              <a:solidFill>
                <a:srgbClr val="002060"/>
              </a:solidFill>
              <a:latin typeface="Microsoft JhengHei" panose="020B0604030504040204" pitchFamily="34" charset="-120"/>
              <a:ea typeface="Microsoft JhengHei" panose="020B0604030504040204" pitchFamily="34" charset="-120"/>
            </a:endParaRPr>
          </a:p>
        </p:txBody>
      </p:sp>
      <p:pic>
        <p:nvPicPr>
          <p:cNvPr id="12" name="Picture 11">
            <a:extLst>
              <a:ext uri="{FF2B5EF4-FFF2-40B4-BE49-F238E27FC236}">
                <a16:creationId xmlns:a16="http://schemas.microsoft.com/office/drawing/2014/main" id="{022B6C3D-36F2-40A5-89F6-5AF84660376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86461" y="3124422"/>
            <a:ext cx="988641" cy="1238903"/>
          </a:xfrm>
          <a:prstGeom prst="rect">
            <a:avLst/>
          </a:prstGeom>
        </p:spPr>
      </p:pic>
      <p:sp>
        <p:nvSpPr>
          <p:cNvPr id="14" name="TextBox 13">
            <a:extLst>
              <a:ext uri="{FF2B5EF4-FFF2-40B4-BE49-F238E27FC236}">
                <a16:creationId xmlns:a16="http://schemas.microsoft.com/office/drawing/2014/main" id="{23B31F6E-274E-4053-B251-5061A0EB4048}"/>
              </a:ext>
            </a:extLst>
          </p:cNvPr>
          <p:cNvSpPr txBox="1"/>
          <p:nvPr/>
        </p:nvSpPr>
        <p:spPr>
          <a:xfrm>
            <a:off x="1485221" y="3383765"/>
            <a:ext cx="2329397" cy="584775"/>
          </a:xfrm>
          <a:prstGeom prst="rect">
            <a:avLst/>
          </a:prstGeom>
          <a:noFill/>
          <a:ln>
            <a:solidFill>
              <a:srgbClr val="00B050"/>
            </a:solidFill>
          </a:ln>
        </p:spPr>
        <p:txBody>
          <a:bodyPr wrap="square" rtlCol="0">
            <a:spAutoFit/>
          </a:bodyPr>
          <a:lstStyle/>
          <a:p>
            <a:pPr algn="ctr"/>
            <a:r>
              <a:rPr lang="zh-TW" altLang="en-US" sz="3200" b="1" dirty="0">
                <a:solidFill>
                  <a:srgbClr val="002060"/>
                </a:solidFill>
                <a:latin typeface="Microsoft JhengHei" panose="020B0604030504040204" pitchFamily="34" charset="-120"/>
                <a:ea typeface="Microsoft JhengHei" panose="020B0604030504040204" pitchFamily="34" charset="-120"/>
              </a:rPr>
              <a:t>主耶穌的頭</a:t>
            </a:r>
            <a:endParaRPr lang="en-US" sz="3200" b="1" dirty="0">
              <a:solidFill>
                <a:srgbClr val="002060"/>
              </a:solidFill>
              <a:latin typeface="Microsoft JhengHei" panose="020B0604030504040204" pitchFamily="34" charset="-120"/>
              <a:ea typeface="Microsoft JhengHei" panose="020B0604030504040204" pitchFamily="34" charset="-120"/>
            </a:endParaRPr>
          </a:p>
        </p:txBody>
      </p:sp>
      <p:sp>
        <p:nvSpPr>
          <p:cNvPr id="15" name="TextBox 14">
            <a:extLst>
              <a:ext uri="{FF2B5EF4-FFF2-40B4-BE49-F238E27FC236}">
                <a16:creationId xmlns:a16="http://schemas.microsoft.com/office/drawing/2014/main" id="{87E79662-86B2-46A9-A0EE-2D7CA6ABD584}"/>
              </a:ext>
            </a:extLst>
          </p:cNvPr>
          <p:cNvSpPr txBox="1"/>
          <p:nvPr/>
        </p:nvSpPr>
        <p:spPr>
          <a:xfrm>
            <a:off x="1365238" y="4050880"/>
            <a:ext cx="3713250" cy="954107"/>
          </a:xfrm>
          <a:prstGeom prst="rect">
            <a:avLst/>
          </a:prstGeom>
          <a:noFill/>
        </p:spPr>
        <p:txBody>
          <a:bodyPr wrap="square" rtlCol="0">
            <a:spAutoFit/>
          </a:bodyPr>
          <a:lstStyle/>
          <a:p>
            <a:r>
              <a:rPr lang="zh-TW" altLang="en-US" sz="2800" b="1" dirty="0">
                <a:solidFill>
                  <a:srgbClr val="002060"/>
                </a:solidFill>
                <a:latin typeface="Microsoft JhengHei" panose="020B0604030504040204" pitchFamily="34" charset="-120"/>
                <a:ea typeface="Microsoft JhengHei" panose="020B0604030504040204" pitchFamily="34" charset="-120"/>
              </a:rPr>
              <a:t>激發神國願景</a:t>
            </a:r>
            <a:r>
              <a:rPr lang="zh-TW" altLang="en-US" sz="2800" b="1" dirty="0">
                <a:solidFill>
                  <a:srgbClr val="002060"/>
                </a:solidFill>
                <a:latin typeface="Arial Narrow" panose="020B0606020202030204" pitchFamily="34" charset="0"/>
                <a:ea typeface="Microsoft JhengHei" panose="020B0604030504040204" pitchFamily="34" charset="-120"/>
              </a:rPr>
              <a:t>──以愛、犧牲朝向目標</a:t>
            </a:r>
            <a:endParaRPr lang="en-US" sz="2800" b="1" dirty="0">
              <a:solidFill>
                <a:srgbClr val="002060"/>
              </a:solidFill>
              <a:latin typeface="Microsoft JhengHei" panose="020B0604030504040204" pitchFamily="34" charset="-120"/>
              <a:ea typeface="Microsoft JhengHei" panose="020B0604030504040204" pitchFamily="34" charset="-120"/>
            </a:endParaRPr>
          </a:p>
        </p:txBody>
      </p:sp>
      <p:sp>
        <p:nvSpPr>
          <p:cNvPr id="22" name="TextBox 21">
            <a:extLst>
              <a:ext uri="{FF2B5EF4-FFF2-40B4-BE49-F238E27FC236}">
                <a16:creationId xmlns:a16="http://schemas.microsoft.com/office/drawing/2014/main" id="{48EB174E-6A8E-4C18-9597-EF56A5D64A3C}"/>
              </a:ext>
            </a:extLst>
          </p:cNvPr>
          <p:cNvSpPr txBox="1"/>
          <p:nvPr/>
        </p:nvSpPr>
        <p:spPr>
          <a:xfrm>
            <a:off x="6278222" y="1335768"/>
            <a:ext cx="2228470" cy="584775"/>
          </a:xfrm>
          <a:prstGeom prst="rect">
            <a:avLst/>
          </a:prstGeom>
          <a:noFill/>
          <a:ln>
            <a:solidFill>
              <a:srgbClr val="00B050"/>
            </a:solidFill>
          </a:ln>
        </p:spPr>
        <p:txBody>
          <a:bodyPr wrap="square" rtlCol="0">
            <a:spAutoFit/>
          </a:bodyPr>
          <a:lstStyle/>
          <a:p>
            <a:pPr algn="ctr"/>
            <a:r>
              <a:rPr lang="zh-TW" altLang="en-US" sz="3200" b="1" dirty="0">
                <a:solidFill>
                  <a:srgbClr val="002060"/>
                </a:solidFill>
                <a:latin typeface="Microsoft JhengHei" panose="020B0604030504040204" pitchFamily="34" charset="-120"/>
                <a:ea typeface="Microsoft JhengHei" panose="020B0604030504040204" pitchFamily="34" charset="-120"/>
              </a:rPr>
              <a:t>主耶穌的手</a:t>
            </a:r>
            <a:endParaRPr lang="en-US" sz="3200" b="1" dirty="0">
              <a:solidFill>
                <a:srgbClr val="002060"/>
              </a:solidFill>
              <a:latin typeface="Microsoft JhengHei" panose="020B0604030504040204" pitchFamily="34" charset="-120"/>
              <a:ea typeface="Microsoft JhengHei" panose="020B0604030504040204" pitchFamily="34" charset="-120"/>
            </a:endParaRPr>
          </a:p>
        </p:txBody>
      </p:sp>
      <p:sp>
        <p:nvSpPr>
          <p:cNvPr id="23" name="TextBox 22">
            <a:extLst>
              <a:ext uri="{FF2B5EF4-FFF2-40B4-BE49-F238E27FC236}">
                <a16:creationId xmlns:a16="http://schemas.microsoft.com/office/drawing/2014/main" id="{DD449F16-B8CC-4C1D-A1DB-8914F85C29FF}"/>
              </a:ext>
            </a:extLst>
          </p:cNvPr>
          <p:cNvSpPr txBox="1"/>
          <p:nvPr/>
        </p:nvSpPr>
        <p:spPr>
          <a:xfrm>
            <a:off x="6093000" y="2045461"/>
            <a:ext cx="4567931" cy="954107"/>
          </a:xfrm>
          <a:prstGeom prst="rect">
            <a:avLst/>
          </a:prstGeom>
          <a:noFill/>
        </p:spPr>
        <p:txBody>
          <a:bodyPr wrap="square" rtlCol="0">
            <a:spAutoFit/>
          </a:bodyPr>
          <a:lstStyle/>
          <a:p>
            <a:r>
              <a:rPr lang="zh-TW" altLang="en-US" sz="2800" b="1" dirty="0">
                <a:solidFill>
                  <a:srgbClr val="002060"/>
                </a:solidFill>
                <a:latin typeface="Microsoft JhengHei" panose="020B0604030504040204" pitchFamily="34" charset="-120"/>
                <a:ea typeface="Microsoft JhengHei" panose="020B0604030504040204" pitchFamily="34" charset="-120"/>
              </a:rPr>
              <a:t>幫助跟隨者屬靈成長</a:t>
            </a:r>
            <a:r>
              <a:rPr lang="zh-TW" altLang="en-US" sz="2800" b="1" dirty="0">
                <a:solidFill>
                  <a:srgbClr val="002060"/>
                </a:solidFill>
                <a:latin typeface="Arial Narrow" panose="020B0606020202030204" pitchFamily="34" charset="0"/>
                <a:ea typeface="Microsoft JhengHei" panose="020B0604030504040204" pitchFamily="34" charset="-120"/>
              </a:rPr>
              <a:t>──門徒訓練、新手、熟手、大師</a:t>
            </a:r>
            <a:endParaRPr lang="en-US" sz="2800" b="1" dirty="0">
              <a:solidFill>
                <a:srgbClr val="002060"/>
              </a:solidFill>
              <a:latin typeface="Microsoft JhengHei" panose="020B0604030504040204" pitchFamily="34" charset="-120"/>
              <a:ea typeface="Microsoft JhengHei" panose="020B0604030504040204" pitchFamily="34" charset="-120"/>
            </a:endParaRPr>
          </a:p>
        </p:txBody>
      </p:sp>
      <p:pic>
        <p:nvPicPr>
          <p:cNvPr id="25" name="Picture 24">
            <a:extLst>
              <a:ext uri="{FF2B5EF4-FFF2-40B4-BE49-F238E27FC236}">
                <a16:creationId xmlns:a16="http://schemas.microsoft.com/office/drawing/2014/main" id="{344305B7-8EAB-457B-840B-8A4F6263E63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947582" y="2869021"/>
            <a:ext cx="2050047" cy="1238904"/>
          </a:xfrm>
          <a:prstGeom prst="rect">
            <a:avLst/>
          </a:prstGeom>
        </p:spPr>
      </p:pic>
      <p:sp>
        <p:nvSpPr>
          <p:cNvPr id="27" name="TextBox 26">
            <a:extLst>
              <a:ext uri="{FF2B5EF4-FFF2-40B4-BE49-F238E27FC236}">
                <a16:creationId xmlns:a16="http://schemas.microsoft.com/office/drawing/2014/main" id="{E603C88F-C884-4E3D-B3A6-D3305DC3DB99}"/>
              </a:ext>
            </a:extLst>
          </p:cNvPr>
          <p:cNvSpPr txBox="1"/>
          <p:nvPr/>
        </p:nvSpPr>
        <p:spPr>
          <a:xfrm>
            <a:off x="6228605" y="3064582"/>
            <a:ext cx="2666013" cy="584775"/>
          </a:xfrm>
          <a:prstGeom prst="rect">
            <a:avLst/>
          </a:prstGeom>
          <a:noFill/>
          <a:ln>
            <a:solidFill>
              <a:srgbClr val="00B050"/>
            </a:solidFill>
          </a:ln>
        </p:spPr>
        <p:txBody>
          <a:bodyPr wrap="square" rtlCol="0">
            <a:spAutoFit/>
          </a:bodyPr>
          <a:lstStyle/>
          <a:p>
            <a:pPr algn="ctr"/>
            <a:r>
              <a:rPr lang="zh-TW" altLang="en-US" sz="3200" b="1" dirty="0">
                <a:solidFill>
                  <a:srgbClr val="002060"/>
                </a:solidFill>
                <a:latin typeface="Microsoft JhengHei" panose="020B0604030504040204" pitchFamily="34" charset="-120"/>
                <a:ea typeface="Microsoft JhengHei" panose="020B0604030504040204" pitchFamily="34" charset="-120"/>
              </a:rPr>
              <a:t>主耶穌的習慣</a:t>
            </a:r>
            <a:endParaRPr lang="en-US" sz="3200" b="1" dirty="0">
              <a:solidFill>
                <a:srgbClr val="002060"/>
              </a:solidFill>
              <a:latin typeface="Microsoft JhengHei" panose="020B0604030504040204" pitchFamily="34" charset="-120"/>
              <a:ea typeface="Microsoft JhengHei" panose="020B0604030504040204" pitchFamily="34" charset="-120"/>
            </a:endParaRPr>
          </a:p>
        </p:txBody>
      </p:sp>
      <p:sp>
        <p:nvSpPr>
          <p:cNvPr id="28" name="TextBox 27">
            <a:extLst>
              <a:ext uri="{FF2B5EF4-FFF2-40B4-BE49-F238E27FC236}">
                <a16:creationId xmlns:a16="http://schemas.microsoft.com/office/drawing/2014/main" id="{C5ED7834-5102-40C6-83F3-02EA711BAC71}"/>
              </a:ext>
            </a:extLst>
          </p:cNvPr>
          <p:cNvSpPr txBox="1"/>
          <p:nvPr/>
        </p:nvSpPr>
        <p:spPr>
          <a:xfrm>
            <a:off x="6092999" y="3771485"/>
            <a:ext cx="4567931" cy="1200329"/>
          </a:xfrm>
          <a:prstGeom prst="rect">
            <a:avLst/>
          </a:prstGeom>
          <a:noFill/>
        </p:spPr>
        <p:txBody>
          <a:bodyPr wrap="square" rtlCol="0">
            <a:spAutoFit/>
          </a:bodyPr>
          <a:lstStyle/>
          <a:p>
            <a:r>
              <a:rPr lang="zh-TW" altLang="en-US" sz="2400" b="1" dirty="0">
                <a:solidFill>
                  <a:srgbClr val="002060"/>
                </a:solidFill>
                <a:latin typeface="Microsoft JhengHei" panose="020B0604030504040204" pitchFamily="34" charset="-120"/>
                <a:ea typeface="Microsoft JhengHei" panose="020B0604030504040204" pitchFamily="34" charset="-120"/>
              </a:rPr>
              <a:t>與神獨處、愛神愛人</a:t>
            </a:r>
            <a:r>
              <a:rPr lang="zh-TW" altLang="en-US" sz="2400" b="1" dirty="0">
                <a:solidFill>
                  <a:srgbClr val="002060"/>
                </a:solidFill>
                <a:latin typeface="Arial Narrow" panose="020B0606020202030204" pitchFamily="34" charset="0"/>
                <a:ea typeface="Microsoft JhengHei" panose="020B0604030504040204" pitchFamily="34" charset="-120"/>
              </a:rPr>
              <a:t>──使用神的話、順從神旨意、活出活潑有信心的生命</a:t>
            </a:r>
            <a:endParaRPr lang="en-US" sz="2400" b="1" dirty="0">
              <a:solidFill>
                <a:srgbClr val="002060"/>
              </a:solidFill>
              <a:latin typeface="Microsoft JhengHei" panose="020B0604030504040204" pitchFamily="34" charset="-120"/>
              <a:ea typeface="Microsoft JhengHei" panose="020B0604030504040204" pitchFamily="34" charset="-120"/>
            </a:endParaRPr>
          </a:p>
        </p:txBody>
      </p:sp>
      <p:cxnSp>
        <p:nvCxnSpPr>
          <p:cNvPr id="30" name="Straight Connector 29">
            <a:extLst>
              <a:ext uri="{FF2B5EF4-FFF2-40B4-BE49-F238E27FC236}">
                <a16:creationId xmlns:a16="http://schemas.microsoft.com/office/drawing/2014/main" id="{4F44F962-5B23-4B52-B899-653E5E35EFF3}"/>
              </a:ext>
            </a:extLst>
          </p:cNvPr>
          <p:cNvCxnSpPr/>
          <p:nvPr/>
        </p:nvCxnSpPr>
        <p:spPr>
          <a:xfrm>
            <a:off x="1480925" y="5034918"/>
            <a:ext cx="7195127"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6AD1C5DF-1B81-4E8E-A52E-1CEC41C175FD}"/>
              </a:ext>
            </a:extLst>
          </p:cNvPr>
          <p:cNvSpPr txBox="1"/>
          <p:nvPr/>
        </p:nvSpPr>
        <p:spPr>
          <a:xfrm>
            <a:off x="376673" y="5129524"/>
            <a:ext cx="10616694" cy="1323439"/>
          </a:xfrm>
          <a:prstGeom prst="rect">
            <a:avLst/>
          </a:prstGeom>
          <a:noFill/>
        </p:spPr>
        <p:txBody>
          <a:bodyPr wrap="square" rtlCol="0">
            <a:spAutoFit/>
          </a:bodyPr>
          <a:lstStyle/>
          <a:p>
            <a:r>
              <a:rPr lang="en-US" sz="2000" b="1" dirty="0">
                <a:latin typeface="Arial Narrow" panose="020B0606020202030204" pitchFamily="34" charset="0"/>
              </a:rPr>
              <a:t>(1) Jesus’ heart: honoring God alone, humble &amp; faithfulness. (2) Jesus’ head: giving people glorious vison of kingdom of God, leads them approach the goal with love &amp; sacrifices. (3) Jesus’ hands: to lead His followers grow through discipleship. (4) Jesus’ habits: abides in God and prays to God constantly, loves God &amp; people, to demonstrate living hope &amp; faith to God by obeying God’s will.   </a:t>
            </a:r>
          </a:p>
        </p:txBody>
      </p:sp>
      <p:sp>
        <p:nvSpPr>
          <p:cNvPr id="4" name="TextBox 3">
            <a:extLst>
              <a:ext uri="{FF2B5EF4-FFF2-40B4-BE49-F238E27FC236}">
                <a16:creationId xmlns:a16="http://schemas.microsoft.com/office/drawing/2014/main" id="{C5350B7A-F056-4B22-B7AA-4FCC24386FBB}"/>
              </a:ext>
            </a:extLst>
          </p:cNvPr>
          <p:cNvSpPr txBox="1"/>
          <p:nvPr/>
        </p:nvSpPr>
        <p:spPr>
          <a:xfrm>
            <a:off x="6385407" y="700016"/>
            <a:ext cx="3412821" cy="584775"/>
          </a:xfrm>
          <a:prstGeom prst="rect">
            <a:avLst/>
          </a:prstGeom>
          <a:noFill/>
        </p:spPr>
        <p:txBody>
          <a:bodyPr wrap="square" rtlCol="0">
            <a:spAutoFit/>
          </a:bodyPr>
          <a:lstStyle/>
          <a:p>
            <a:r>
              <a:rPr lang="en-US" sz="1600" b="1" dirty="0">
                <a:latin typeface="Arial Narrow" panose="020B0606020202030204" pitchFamily="34" charset="0"/>
                <a:cs typeface="Times New Roman" panose="02020603050405020304" pitchFamily="18" charset="0"/>
              </a:rPr>
              <a:t>“Lead Like Jesus” by Ken Blanchard &amp; Phil Hodges, 2005, W Publishing Group </a:t>
            </a:r>
          </a:p>
        </p:txBody>
      </p:sp>
      <p:sp>
        <p:nvSpPr>
          <p:cNvPr id="9" name="TextBox 8">
            <a:extLst>
              <a:ext uri="{FF2B5EF4-FFF2-40B4-BE49-F238E27FC236}">
                <a16:creationId xmlns:a16="http://schemas.microsoft.com/office/drawing/2014/main" id="{0F1F40AD-1389-486B-A531-530A4207280C}"/>
              </a:ext>
            </a:extLst>
          </p:cNvPr>
          <p:cNvSpPr txBox="1"/>
          <p:nvPr/>
        </p:nvSpPr>
        <p:spPr>
          <a:xfrm>
            <a:off x="3852965" y="3383765"/>
            <a:ext cx="1043817" cy="584775"/>
          </a:xfrm>
          <a:prstGeom prst="rect">
            <a:avLst/>
          </a:prstGeom>
          <a:noFill/>
        </p:spPr>
        <p:txBody>
          <a:bodyPr wrap="square" rtlCol="0">
            <a:spAutoFit/>
          </a:bodyPr>
          <a:lstStyle/>
          <a:p>
            <a:r>
              <a:rPr lang="zh-TW" altLang="en-US" sz="1600" b="1" dirty="0">
                <a:solidFill>
                  <a:srgbClr val="0070C0"/>
                </a:solidFill>
                <a:latin typeface="Microsoft JhengHei" panose="020B0604030504040204" pitchFamily="34" charset="-120"/>
                <a:ea typeface="Microsoft JhengHei" panose="020B0604030504040204" pitchFamily="34" charset="-120"/>
              </a:rPr>
              <a:t>更新門徒的宇宙觀</a:t>
            </a:r>
            <a:endParaRPr lang="en-US" sz="1600" b="1" dirty="0">
              <a:solidFill>
                <a:srgbClr val="0070C0"/>
              </a:solidFill>
              <a:latin typeface="Microsoft JhengHei" panose="020B0604030504040204" pitchFamily="34" charset="-120"/>
              <a:ea typeface="Microsoft JhengHei" panose="020B0604030504040204" pitchFamily="34" charset="-120"/>
            </a:endParaRPr>
          </a:p>
        </p:txBody>
      </p:sp>
      <p:sp>
        <p:nvSpPr>
          <p:cNvPr id="24" name="TextBox 23">
            <a:extLst>
              <a:ext uri="{FF2B5EF4-FFF2-40B4-BE49-F238E27FC236}">
                <a16:creationId xmlns:a16="http://schemas.microsoft.com/office/drawing/2014/main" id="{4FBEE4A3-0B76-41D9-A72C-B2BB957A104B}"/>
              </a:ext>
            </a:extLst>
          </p:cNvPr>
          <p:cNvSpPr txBox="1"/>
          <p:nvPr/>
        </p:nvSpPr>
        <p:spPr>
          <a:xfrm>
            <a:off x="8925516" y="3073723"/>
            <a:ext cx="1337480" cy="584775"/>
          </a:xfrm>
          <a:prstGeom prst="rect">
            <a:avLst/>
          </a:prstGeom>
          <a:noFill/>
        </p:spPr>
        <p:txBody>
          <a:bodyPr wrap="square" rtlCol="0">
            <a:spAutoFit/>
          </a:bodyPr>
          <a:lstStyle/>
          <a:p>
            <a:r>
              <a:rPr lang="zh-TW" altLang="en-US" sz="1600" b="1" dirty="0">
                <a:solidFill>
                  <a:srgbClr val="0070C0"/>
                </a:solidFill>
                <a:latin typeface="Microsoft JhengHei" panose="020B0604030504040204" pitchFamily="34" charset="-120"/>
                <a:ea typeface="Microsoft JhengHei" panose="020B0604030504040204" pitchFamily="34" charset="-120"/>
              </a:rPr>
              <a:t>服事得能力的秘訣</a:t>
            </a:r>
            <a:endParaRPr lang="en-US" sz="1600" b="1" dirty="0">
              <a:solidFill>
                <a:srgbClr val="0070C0"/>
              </a:solidFill>
              <a:latin typeface="Microsoft JhengHei" panose="020B0604030504040204" pitchFamily="34" charset="-120"/>
              <a:ea typeface="Microsoft JhengHei" panose="020B0604030504040204" pitchFamily="34" charset="-120"/>
            </a:endParaRPr>
          </a:p>
        </p:txBody>
      </p:sp>
      <p:sp>
        <p:nvSpPr>
          <p:cNvPr id="26" name="TextBox 25">
            <a:extLst>
              <a:ext uri="{FF2B5EF4-FFF2-40B4-BE49-F238E27FC236}">
                <a16:creationId xmlns:a16="http://schemas.microsoft.com/office/drawing/2014/main" id="{245FC7D1-FBC5-480E-BDDD-8E3584CB624B}"/>
              </a:ext>
            </a:extLst>
          </p:cNvPr>
          <p:cNvSpPr txBox="1"/>
          <p:nvPr/>
        </p:nvSpPr>
        <p:spPr>
          <a:xfrm>
            <a:off x="8621152" y="1321378"/>
            <a:ext cx="1337480" cy="584775"/>
          </a:xfrm>
          <a:prstGeom prst="rect">
            <a:avLst/>
          </a:prstGeom>
          <a:noFill/>
        </p:spPr>
        <p:txBody>
          <a:bodyPr wrap="square" rtlCol="0">
            <a:spAutoFit/>
          </a:bodyPr>
          <a:lstStyle/>
          <a:p>
            <a:r>
              <a:rPr lang="zh-TW" altLang="en-US" sz="1600" b="1" dirty="0">
                <a:solidFill>
                  <a:srgbClr val="0070C0"/>
                </a:solidFill>
                <a:latin typeface="Microsoft JhengHei" panose="020B0604030504040204" pitchFamily="34" charset="-120"/>
                <a:ea typeface="Microsoft JhengHei" panose="020B0604030504040204" pitchFamily="34" charset="-120"/>
              </a:rPr>
              <a:t>幫助門徒生命成長</a:t>
            </a:r>
            <a:endParaRPr lang="en-US" sz="1600" b="1" dirty="0">
              <a:solidFill>
                <a:srgbClr val="0070C0"/>
              </a:solidFill>
              <a:latin typeface="Microsoft JhengHei" panose="020B0604030504040204" pitchFamily="34" charset="-120"/>
              <a:ea typeface="Microsoft JhengHei" panose="020B0604030504040204" pitchFamily="34" charset="-120"/>
            </a:endParaRPr>
          </a:p>
        </p:txBody>
      </p:sp>
      <p:sp>
        <p:nvSpPr>
          <p:cNvPr id="29" name="TextBox 28">
            <a:extLst>
              <a:ext uri="{FF2B5EF4-FFF2-40B4-BE49-F238E27FC236}">
                <a16:creationId xmlns:a16="http://schemas.microsoft.com/office/drawing/2014/main" id="{C90C0115-647E-4D0D-9304-FC132840C2E2}"/>
              </a:ext>
            </a:extLst>
          </p:cNvPr>
          <p:cNvSpPr txBox="1"/>
          <p:nvPr/>
        </p:nvSpPr>
        <p:spPr>
          <a:xfrm>
            <a:off x="3710193" y="1342408"/>
            <a:ext cx="1043817" cy="584775"/>
          </a:xfrm>
          <a:prstGeom prst="rect">
            <a:avLst/>
          </a:prstGeom>
          <a:noFill/>
        </p:spPr>
        <p:txBody>
          <a:bodyPr wrap="square" rtlCol="0">
            <a:spAutoFit/>
          </a:bodyPr>
          <a:lstStyle/>
          <a:p>
            <a:r>
              <a:rPr lang="zh-TW" altLang="en-US" sz="1600" b="1" dirty="0">
                <a:solidFill>
                  <a:srgbClr val="0070C0"/>
                </a:solidFill>
                <a:latin typeface="Microsoft JhengHei" panose="020B0604030504040204" pitchFamily="34" charset="-120"/>
                <a:ea typeface="Microsoft JhengHei" panose="020B0604030504040204" pitchFamily="34" charset="-120"/>
              </a:rPr>
              <a:t>以基督的心為心</a:t>
            </a:r>
            <a:endParaRPr lang="en-US" sz="1600" b="1" dirty="0">
              <a:solidFill>
                <a:srgbClr val="0070C0"/>
              </a:solidFill>
              <a:latin typeface="Microsoft JhengHei" panose="020B0604030504040204" pitchFamily="34" charset="-120"/>
              <a:ea typeface="Microsoft JhengHei" panose="020B0604030504040204" pitchFamily="34" charset="-120"/>
            </a:endParaRPr>
          </a:p>
        </p:txBody>
      </p:sp>
      <p:sp>
        <p:nvSpPr>
          <p:cNvPr id="13" name="TextBox 12">
            <a:extLst>
              <a:ext uri="{FF2B5EF4-FFF2-40B4-BE49-F238E27FC236}">
                <a16:creationId xmlns:a16="http://schemas.microsoft.com/office/drawing/2014/main" id="{15CC22BC-2042-4A61-AC6F-C237389423C2}"/>
              </a:ext>
            </a:extLst>
          </p:cNvPr>
          <p:cNvSpPr txBox="1"/>
          <p:nvPr/>
        </p:nvSpPr>
        <p:spPr>
          <a:xfrm>
            <a:off x="10579973" y="2045461"/>
            <a:ext cx="1117600" cy="1323439"/>
          </a:xfrm>
          <a:prstGeom prst="rect">
            <a:avLst/>
          </a:prstGeom>
          <a:solidFill>
            <a:schemeClr val="accent4">
              <a:lumMod val="40000"/>
              <a:lumOff val="60000"/>
            </a:schemeClr>
          </a:solidFill>
        </p:spPr>
        <p:txBody>
          <a:bodyPr wrap="square" rtlCol="0">
            <a:spAutoFit/>
          </a:bodyPr>
          <a:lstStyle/>
          <a:p>
            <a:r>
              <a:rPr lang="zh-TW" altLang="en-US" sz="2000" b="1" dirty="0">
                <a:solidFill>
                  <a:srgbClr val="002060"/>
                </a:solidFill>
                <a:latin typeface="Microsoft JhengHei" panose="020B0604030504040204" pitchFamily="34" charset="-120"/>
                <a:ea typeface="Microsoft JhengHei" panose="020B0604030504040204" pitchFamily="34" charset="-120"/>
              </a:rPr>
              <a:t>服侍是基督生命的彰顯</a:t>
            </a:r>
            <a:endParaRPr lang="en-US" sz="2000" b="1" dirty="0">
              <a:solidFill>
                <a:srgbClr val="00206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10802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61660-EBA7-4111-BA40-2BBB96C988DB}"/>
              </a:ext>
            </a:extLst>
          </p:cNvPr>
          <p:cNvSpPr txBox="1"/>
          <p:nvPr/>
        </p:nvSpPr>
        <p:spPr>
          <a:xfrm>
            <a:off x="1266643" y="242658"/>
            <a:ext cx="5323925"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4400" b="1" dirty="0">
                <a:latin typeface="Microsoft JhengHei" panose="020B0604030504040204" pitchFamily="34" charset="-120"/>
                <a:ea typeface="Microsoft JhengHei" panose="020B0604030504040204" pitchFamily="34" charset="-120"/>
              </a:rPr>
              <a:t>衡量天國服事的價值</a:t>
            </a:r>
            <a:endParaRPr lang="en-US" sz="4400" b="1" dirty="0">
              <a:latin typeface="Microsoft JhengHei" panose="020B0604030504040204" pitchFamily="34" charset="-120"/>
              <a:ea typeface="Microsoft JhengHei" panose="020B0604030504040204" pitchFamily="34" charset="-120"/>
            </a:endParaRPr>
          </a:p>
        </p:txBody>
      </p:sp>
      <p:sp>
        <p:nvSpPr>
          <p:cNvPr id="10" name="Oval 9">
            <a:extLst>
              <a:ext uri="{FF2B5EF4-FFF2-40B4-BE49-F238E27FC236}">
                <a16:creationId xmlns:a16="http://schemas.microsoft.com/office/drawing/2014/main" id="{FF6BF688-175E-4254-ABEB-8A0C9FFCF63A}"/>
              </a:ext>
            </a:extLst>
          </p:cNvPr>
          <p:cNvSpPr/>
          <p:nvPr/>
        </p:nvSpPr>
        <p:spPr>
          <a:xfrm>
            <a:off x="149384" y="113487"/>
            <a:ext cx="1006763" cy="9676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2D7E21-0BE3-464A-B812-BFA9C93F999E}"/>
              </a:ext>
            </a:extLst>
          </p:cNvPr>
          <p:cNvSpPr txBox="1"/>
          <p:nvPr/>
        </p:nvSpPr>
        <p:spPr>
          <a:xfrm>
            <a:off x="447798" y="134680"/>
            <a:ext cx="572654" cy="923330"/>
          </a:xfrm>
          <a:prstGeom prst="rect">
            <a:avLst/>
          </a:prstGeom>
          <a:noFill/>
        </p:spPr>
        <p:txBody>
          <a:bodyPr wrap="square" rtlCol="0">
            <a:spAutoFit/>
          </a:bodyPr>
          <a:lstStyle/>
          <a:p>
            <a:r>
              <a:rPr lang="en-US" sz="5400" b="1" dirty="0">
                <a:solidFill>
                  <a:schemeClr val="bg1"/>
                </a:solidFill>
                <a:latin typeface="Arial Narrow" panose="020B0606020202030204" pitchFamily="34" charset="0"/>
              </a:rPr>
              <a:t>4</a:t>
            </a:r>
          </a:p>
        </p:txBody>
      </p:sp>
      <p:sp>
        <p:nvSpPr>
          <p:cNvPr id="24" name="TextBox 23">
            <a:extLst>
              <a:ext uri="{FF2B5EF4-FFF2-40B4-BE49-F238E27FC236}">
                <a16:creationId xmlns:a16="http://schemas.microsoft.com/office/drawing/2014/main" id="{4B1DBD88-6A5F-4049-87C9-AA5962E5455E}"/>
              </a:ext>
            </a:extLst>
          </p:cNvPr>
          <p:cNvSpPr txBox="1"/>
          <p:nvPr/>
        </p:nvSpPr>
        <p:spPr>
          <a:xfrm>
            <a:off x="6324888" y="1154375"/>
            <a:ext cx="4889877" cy="2677656"/>
          </a:xfrm>
          <a:prstGeom prst="rect">
            <a:avLst/>
          </a:prstGeom>
          <a:noFill/>
        </p:spPr>
        <p:txBody>
          <a:bodyPr wrap="square">
            <a:spAutoFit/>
          </a:bodyPr>
          <a:lstStyle/>
          <a:p>
            <a:r>
              <a:rPr lang="zh-CN" altLang="en-US" sz="2800" b="1" kern="0" spc="-100" dirty="0">
                <a:solidFill>
                  <a:srgbClr val="002060"/>
                </a:solidFill>
                <a:latin typeface="Arial Narrow" panose="020B0606020202030204" pitchFamily="34" charset="0"/>
                <a:ea typeface="Microsoft JhengHei" panose="020B0604030504040204" pitchFamily="34" charset="-120"/>
              </a:rPr>
              <a:t> </a:t>
            </a:r>
            <a:r>
              <a:rPr lang="en-US" altLang="zh-CN" sz="2800" b="1" kern="0" spc="-100" baseline="30000" dirty="0">
                <a:solidFill>
                  <a:srgbClr val="C00000"/>
                </a:solidFill>
                <a:latin typeface="Arial Narrow" panose="020B0606020202030204" pitchFamily="34" charset="0"/>
                <a:ea typeface="Microsoft JhengHei" panose="020B0604030504040204" pitchFamily="34" charset="-120"/>
              </a:rPr>
              <a:t>28</a:t>
            </a:r>
            <a:r>
              <a:rPr lang="en-US" altLang="zh-CN" sz="28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800" b="1" kern="0" spc="-100" dirty="0">
                <a:solidFill>
                  <a:srgbClr val="002060"/>
                </a:solidFill>
                <a:latin typeface="Arial Narrow" panose="020B0606020202030204" pitchFamily="34" charset="0"/>
                <a:ea typeface="Microsoft JhengHei" panose="020B0604030504040204" pitchFamily="34" charset="-120"/>
              </a:rPr>
              <a:t>我在磨炼之中，常和我同在的就是你们。</a:t>
            </a:r>
            <a:r>
              <a:rPr lang="en-US" altLang="zh-CN" sz="2800" b="1" kern="0" spc="-100" baseline="30000" dirty="0">
                <a:solidFill>
                  <a:srgbClr val="C00000"/>
                </a:solidFill>
                <a:latin typeface="Arial Narrow" panose="020B0606020202030204" pitchFamily="34" charset="0"/>
                <a:ea typeface="Microsoft JhengHei" panose="020B0604030504040204" pitchFamily="34" charset="-120"/>
              </a:rPr>
              <a:t>29</a:t>
            </a:r>
            <a:r>
              <a:rPr lang="en-US" altLang="zh-CN" sz="28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800" b="1" kern="0" spc="-100" dirty="0">
                <a:solidFill>
                  <a:srgbClr val="002060"/>
                </a:solidFill>
                <a:latin typeface="Arial Narrow" panose="020B0606020202030204" pitchFamily="34" charset="0"/>
                <a:ea typeface="Microsoft JhengHei" panose="020B0604030504040204" pitchFamily="34" charset="-120"/>
              </a:rPr>
              <a:t>我将国赐给你们，正如我父赐给我一样， </a:t>
            </a:r>
            <a:r>
              <a:rPr lang="en-US" altLang="zh-CN" sz="2800" b="1" kern="0" spc="-100" baseline="30000" dirty="0">
                <a:solidFill>
                  <a:srgbClr val="C00000"/>
                </a:solidFill>
                <a:latin typeface="Arial Narrow" panose="020B0606020202030204" pitchFamily="34" charset="0"/>
                <a:ea typeface="Microsoft JhengHei" panose="020B0604030504040204" pitchFamily="34" charset="-120"/>
              </a:rPr>
              <a:t>30</a:t>
            </a:r>
            <a:r>
              <a:rPr lang="en-US" altLang="zh-CN" sz="28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800" b="1" kern="0" spc="-100" dirty="0">
                <a:solidFill>
                  <a:srgbClr val="002060"/>
                </a:solidFill>
                <a:latin typeface="Arial Narrow" panose="020B0606020202030204" pitchFamily="34" charset="0"/>
                <a:ea typeface="Microsoft JhengHei" panose="020B0604030504040204" pitchFamily="34" charset="-120"/>
              </a:rPr>
              <a:t>叫你们在我国里坐在我的席上吃喝，并且坐在宝座上审判</a:t>
            </a:r>
            <a:r>
              <a:rPr lang="zh-CN" altLang="en-US" sz="2800" b="1" u="sng" kern="0" spc="-100" dirty="0">
                <a:solidFill>
                  <a:srgbClr val="002060"/>
                </a:solidFill>
                <a:latin typeface="Arial Narrow" panose="020B0606020202030204" pitchFamily="34" charset="0"/>
                <a:ea typeface="Microsoft JhengHei" panose="020B0604030504040204" pitchFamily="34" charset="-120"/>
              </a:rPr>
              <a:t>以色列</a:t>
            </a:r>
            <a:r>
              <a:rPr lang="zh-CN" altLang="en-US" sz="2800" b="1" kern="0" spc="-100" dirty="0">
                <a:solidFill>
                  <a:srgbClr val="002060"/>
                </a:solidFill>
                <a:latin typeface="Arial Narrow" panose="020B0606020202030204" pitchFamily="34" charset="0"/>
                <a:ea typeface="Microsoft JhengHei" panose="020B0604030504040204" pitchFamily="34" charset="-120"/>
              </a:rPr>
              <a:t>十二个支派。</a:t>
            </a:r>
            <a:endParaRPr lang="en-US" sz="2800" dirty="0"/>
          </a:p>
        </p:txBody>
      </p:sp>
      <p:sp>
        <p:nvSpPr>
          <p:cNvPr id="26" name="TextBox 25">
            <a:extLst>
              <a:ext uri="{FF2B5EF4-FFF2-40B4-BE49-F238E27FC236}">
                <a16:creationId xmlns:a16="http://schemas.microsoft.com/office/drawing/2014/main" id="{B0868816-61A0-4661-880B-BB2E6A2476A8}"/>
              </a:ext>
            </a:extLst>
          </p:cNvPr>
          <p:cNvSpPr txBox="1"/>
          <p:nvPr/>
        </p:nvSpPr>
        <p:spPr>
          <a:xfrm>
            <a:off x="6463433" y="3758235"/>
            <a:ext cx="5072784" cy="1631216"/>
          </a:xfrm>
          <a:prstGeom prst="rect">
            <a:avLst/>
          </a:prstGeom>
          <a:noFill/>
        </p:spPr>
        <p:txBody>
          <a:bodyPr wrap="square">
            <a:spAutoFit/>
          </a:bodyPr>
          <a:lstStyle/>
          <a:p>
            <a:r>
              <a:rPr lang="en-US" sz="2000" b="1" baseline="30000" dirty="0">
                <a:solidFill>
                  <a:srgbClr val="002060"/>
                </a:solidFill>
                <a:latin typeface="Arial Narrow" panose="020B0606020202030204" pitchFamily="34" charset="0"/>
              </a:rPr>
              <a:t>28 </a:t>
            </a:r>
            <a:r>
              <a:rPr lang="en-US" sz="2000" b="1" dirty="0">
                <a:solidFill>
                  <a:srgbClr val="002060"/>
                </a:solidFill>
                <a:latin typeface="Arial Narrow" panose="020B0606020202030204" pitchFamily="34" charset="0"/>
              </a:rPr>
              <a:t>You are those who have stood by me in my trials. </a:t>
            </a:r>
            <a:r>
              <a:rPr lang="en-US" sz="2000" b="1" baseline="30000" dirty="0">
                <a:solidFill>
                  <a:srgbClr val="002060"/>
                </a:solidFill>
                <a:latin typeface="Arial Narrow" panose="020B0606020202030204" pitchFamily="34" charset="0"/>
              </a:rPr>
              <a:t>29 </a:t>
            </a:r>
            <a:r>
              <a:rPr lang="en-US" sz="2000" b="1" dirty="0">
                <a:solidFill>
                  <a:srgbClr val="002060"/>
                </a:solidFill>
                <a:latin typeface="Arial Narrow" panose="020B0606020202030204" pitchFamily="34" charset="0"/>
              </a:rPr>
              <a:t>And I confer on you a kingdom, just as my Father conferred one on me, </a:t>
            </a:r>
            <a:r>
              <a:rPr lang="en-US" sz="2000" b="1" baseline="30000" dirty="0">
                <a:solidFill>
                  <a:srgbClr val="002060"/>
                </a:solidFill>
                <a:latin typeface="Arial Narrow" panose="020B0606020202030204" pitchFamily="34" charset="0"/>
              </a:rPr>
              <a:t>30 </a:t>
            </a:r>
            <a:r>
              <a:rPr lang="en-US" sz="2000" b="1" dirty="0">
                <a:solidFill>
                  <a:srgbClr val="002060"/>
                </a:solidFill>
                <a:latin typeface="Arial Narrow" panose="020B0606020202030204" pitchFamily="34" charset="0"/>
              </a:rPr>
              <a:t>so that you may eat and drink at my table in my kingdom and sit on thrones, judging the twelve tribes of Israel.</a:t>
            </a:r>
            <a:endParaRPr lang="en-US" sz="2000" b="1" dirty="0"/>
          </a:p>
        </p:txBody>
      </p:sp>
      <p:sp>
        <p:nvSpPr>
          <p:cNvPr id="13" name="TextBox 12">
            <a:extLst>
              <a:ext uri="{FF2B5EF4-FFF2-40B4-BE49-F238E27FC236}">
                <a16:creationId xmlns:a16="http://schemas.microsoft.com/office/drawing/2014/main" id="{3C2C503E-1E6C-4DF7-A69F-07C23FEC5982}"/>
              </a:ext>
            </a:extLst>
          </p:cNvPr>
          <p:cNvSpPr txBox="1"/>
          <p:nvPr/>
        </p:nvSpPr>
        <p:spPr>
          <a:xfrm>
            <a:off x="6736916" y="298407"/>
            <a:ext cx="4525818" cy="523220"/>
          </a:xfrm>
          <a:prstGeom prst="rect">
            <a:avLst/>
          </a:prstGeom>
          <a:noFill/>
        </p:spPr>
        <p:txBody>
          <a:bodyPr wrap="square" rtlCol="0">
            <a:spAutoFit/>
          </a:bodyPr>
          <a:lstStyle/>
          <a:p>
            <a:r>
              <a:rPr lang="en-US" sz="2800" b="1" dirty="0">
                <a:solidFill>
                  <a:srgbClr val="0070C0"/>
                </a:solidFill>
                <a:latin typeface="Arial Narrow" panose="020B0606020202030204" pitchFamily="34" charset="0"/>
              </a:rPr>
              <a:t>Evaluation of spiritual service</a:t>
            </a:r>
          </a:p>
        </p:txBody>
      </p:sp>
      <p:sp>
        <p:nvSpPr>
          <p:cNvPr id="16" name="TextBox 15">
            <a:extLst>
              <a:ext uri="{FF2B5EF4-FFF2-40B4-BE49-F238E27FC236}">
                <a16:creationId xmlns:a16="http://schemas.microsoft.com/office/drawing/2014/main" id="{0C4599C7-3CA8-4976-B2BA-F1E408198FE5}"/>
              </a:ext>
            </a:extLst>
          </p:cNvPr>
          <p:cNvSpPr txBox="1"/>
          <p:nvPr/>
        </p:nvSpPr>
        <p:spPr>
          <a:xfrm>
            <a:off x="321898" y="1261530"/>
            <a:ext cx="5763819" cy="2308324"/>
          </a:xfrm>
          <a:prstGeom prst="rect">
            <a:avLst/>
          </a:prstGeom>
          <a:noFill/>
        </p:spPr>
        <p:txBody>
          <a:bodyPr wrap="square" rtlCol="0">
            <a:spAutoFit/>
          </a:bodyPr>
          <a:lstStyle/>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服侍主中勝過試驗</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 (v.28)</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忠於主的付託</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 (v.29)</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作得勝者</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 (v.30a, Rev. 3:21)</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以生命來審判人 </a:t>
            </a:r>
            <a:r>
              <a:rPr 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(v.30b)</a:t>
            </a:r>
            <a:endParaRPr lang="en-US" sz="3600" b="1" dirty="0">
              <a:solidFill>
                <a:srgbClr val="002060"/>
              </a:solidFill>
              <a:latin typeface="Arial Narrow" panose="020B0606020202030204" pitchFamily="34" charset="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03D63FA6-FD8C-4956-A331-9FCB8A0193B5}"/>
              </a:ext>
            </a:extLst>
          </p:cNvPr>
          <p:cNvCxnSpPr>
            <a:cxnSpLocks/>
          </p:cNvCxnSpPr>
          <p:nvPr/>
        </p:nvCxnSpPr>
        <p:spPr>
          <a:xfrm>
            <a:off x="6211622" y="2032000"/>
            <a:ext cx="0" cy="3205017"/>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1833AE1F-CA31-469C-858C-9141DD57EA24}"/>
              </a:ext>
            </a:extLst>
          </p:cNvPr>
          <p:cNvSpPr txBox="1"/>
          <p:nvPr/>
        </p:nvSpPr>
        <p:spPr>
          <a:xfrm>
            <a:off x="379709" y="3712130"/>
            <a:ext cx="5648195" cy="1938992"/>
          </a:xfrm>
          <a:prstGeom prst="rect">
            <a:avLst/>
          </a:prstGeom>
          <a:noFill/>
        </p:spPr>
        <p:txBody>
          <a:bodyPr wrap="square" rtlCol="0">
            <a:spAutoFit/>
          </a:bodyPr>
          <a:lstStyle/>
          <a:p>
            <a:pPr marL="514350" indent="-514350">
              <a:buAutoNum type="arabicParenBoth"/>
            </a:pPr>
            <a:r>
              <a:rPr lang="en-US" altLang="zh-TW" sz="2400" b="1" dirty="0">
                <a:solidFill>
                  <a:srgbClr val="002060"/>
                </a:solidFill>
                <a:latin typeface="Arial Narrow" panose="020B0606020202030204" pitchFamily="34" charset="0"/>
              </a:rPr>
              <a:t>Overcomes the trails during serving (v.28)</a:t>
            </a:r>
          </a:p>
          <a:p>
            <a:pPr marL="514350" indent="-514350">
              <a:buAutoNum type="arabicParenBoth"/>
            </a:pPr>
            <a:r>
              <a:rPr lang="en-US" sz="2400" b="1" dirty="0">
                <a:solidFill>
                  <a:srgbClr val="002060"/>
                </a:solidFill>
                <a:latin typeface="Arial Narrow" panose="020B0606020202030204" pitchFamily="34" charset="0"/>
              </a:rPr>
              <a:t>Faithful to the appointed ministries (v.29)</a:t>
            </a:r>
          </a:p>
          <a:p>
            <a:pPr marL="514350" indent="-514350">
              <a:buAutoNum type="arabicParenBoth"/>
            </a:pPr>
            <a:r>
              <a:rPr lang="en-US" sz="2400" b="1" dirty="0">
                <a:solidFill>
                  <a:srgbClr val="002060"/>
                </a:solidFill>
                <a:latin typeface="Arial Narrow" panose="020B0606020202030204" pitchFamily="34" charset="0"/>
              </a:rPr>
              <a:t>Be a victor (v.30b; cf. Rev. 3:21)</a:t>
            </a:r>
          </a:p>
          <a:p>
            <a:pPr marL="514350" indent="-514350">
              <a:buAutoNum type="arabicParenBoth"/>
            </a:pPr>
            <a:r>
              <a:rPr lang="en-US" sz="2400" b="1" dirty="0">
                <a:solidFill>
                  <a:srgbClr val="002060"/>
                </a:solidFill>
                <a:latin typeface="Arial Narrow" panose="020B0606020202030204" pitchFamily="34" charset="0"/>
              </a:rPr>
              <a:t>Judge unbelievers with testimony of life (v.30b; cf. 1Pet. 2:12) </a:t>
            </a:r>
          </a:p>
        </p:txBody>
      </p:sp>
      <p:sp>
        <p:nvSpPr>
          <p:cNvPr id="7" name="TextBox 6">
            <a:extLst>
              <a:ext uri="{FF2B5EF4-FFF2-40B4-BE49-F238E27FC236}">
                <a16:creationId xmlns:a16="http://schemas.microsoft.com/office/drawing/2014/main" id="{937F1C26-3926-45A1-AD4B-0C41DBB39556}"/>
              </a:ext>
            </a:extLst>
          </p:cNvPr>
          <p:cNvSpPr txBox="1"/>
          <p:nvPr/>
        </p:nvSpPr>
        <p:spPr>
          <a:xfrm>
            <a:off x="734125" y="5793398"/>
            <a:ext cx="10363200" cy="461665"/>
          </a:xfrm>
          <a:prstGeom prst="rect">
            <a:avLst/>
          </a:prstGeom>
          <a:solidFill>
            <a:schemeClr val="accent6">
              <a:lumMod val="40000"/>
              <a:lumOff val="60000"/>
            </a:schemeClr>
          </a:solidFill>
          <a:ln>
            <a:solidFill>
              <a:srgbClr val="00B050"/>
            </a:solidFill>
          </a:ln>
        </p:spPr>
        <p:txBody>
          <a:bodyPr wrap="square" rtlCol="0">
            <a:spAutoFit/>
          </a:bodyPr>
          <a:lstStyle/>
          <a:p>
            <a:r>
              <a:rPr lang="zh-TW" altLang="en-US" sz="2400" b="1" dirty="0">
                <a:solidFill>
                  <a:srgbClr val="002060"/>
                </a:solidFill>
                <a:latin typeface="Microsoft JhengHei" panose="020B0604030504040204" pitchFamily="34" charset="-120"/>
                <a:ea typeface="Microsoft JhengHei" panose="020B0604030504040204" pitchFamily="34" charset="-120"/>
              </a:rPr>
              <a:t>以此四點來衡量信徒的服事是否有價值？</a:t>
            </a:r>
            <a:r>
              <a:rPr lang="en-US" altLang="zh-TW" sz="2400" b="1" dirty="0">
                <a:solidFill>
                  <a:srgbClr val="002060"/>
                </a:solidFill>
                <a:latin typeface="Arial Narrow" panose="020B0606020202030204" pitchFamily="34" charset="0"/>
                <a:ea typeface="Microsoft JhengHei" panose="020B0604030504040204" pitchFamily="34" charset="-120"/>
              </a:rPr>
              <a:t>Using 4 points to evaluate our service </a:t>
            </a:r>
            <a:endParaRPr lang="en-US" sz="2400" b="1" dirty="0">
              <a:solidFill>
                <a:srgbClr val="00206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6145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61660-EBA7-4111-BA40-2BBB96C988DB}"/>
              </a:ext>
            </a:extLst>
          </p:cNvPr>
          <p:cNvSpPr txBox="1"/>
          <p:nvPr/>
        </p:nvSpPr>
        <p:spPr>
          <a:xfrm>
            <a:off x="1318866" y="218216"/>
            <a:ext cx="5971476"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4400" b="1" dirty="0">
                <a:latin typeface="Microsoft JhengHei" panose="020B0604030504040204" pitchFamily="34" charset="-120"/>
                <a:ea typeface="Microsoft JhengHei" panose="020B0604030504040204" pitchFamily="34" charset="-120"/>
              </a:rPr>
              <a:t>天國服事的滿足與福分</a:t>
            </a:r>
            <a:endParaRPr lang="en-US" sz="4400" b="1" dirty="0">
              <a:latin typeface="Microsoft JhengHei" panose="020B0604030504040204" pitchFamily="34" charset="-120"/>
              <a:ea typeface="Microsoft JhengHei" panose="020B0604030504040204" pitchFamily="34" charset="-120"/>
            </a:endParaRPr>
          </a:p>
        </p:txBody>
      </p:sp>
      <p:sp>
        <p:nvSpPr>
          <p:cNvPr id="10" name="Oval 9">
            <a:extLst>
              <a:ext uri="{FF2B5EF4-FFF2-40B4-BE49-F238E27FC236}">
                <a16:creationId xmlns:a16="http://schemas.microsoft.com/office/drawing/2014/main" id="{FF6BF688-175E-4254-ABEB-8A0C9FFCF63A}"/>
              </a:ext>
            </a:extLst>
          </p:cNvPr>
          <p:cNvSpPr/>
          <p:nvPr/>
        </p:nvSpPr>
        <p:spPr>
          <a:xfrm>
            <a:off x="149384" y="113487"/>
            <a:ext cx="1006763" cy="9676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2D7E21-0BE3-464A-B812-BFA9C93F999E}"/>
              </a:ext>
            </a:extLst>
          </p:cNvPr>
          <p:cNvSpPr txBox="1"/>
          <p:nvPr/>
        </p:nvSpPr>
        <p:spPr>
          <a:xfrm>
            <a:off x="447798" y="134680"/>
            <a:ext cx="572654" cy="923330"/>
          </a:xfrm>
          <a:prstGeom prst="rect">
            <a:avLst/>
          </a:prstGeom>
          <a:noFill/>
        </p:spPr>
        <p:txBody>
          <a:bodyPr wrap="square" rtlCol="0">
            <a:spAutoFit/>
          </a:bodyPr>
          <a:lstStyle/>
          <a:p>
            <a:r>
              <a:rPr lang="en-US" sz="5400" b="1" dirty="0">
                <a:solidFill>
                  <a:schemeClr val="bg1"/>
                </a:solidFill>
                <a:latin typeface="Arial Narrow" panose="020B0606020202030204" pitchFamily="34" charset="0"/>
              </a:rPr>
              <a:t>5</a:t>
            </a:r>
          </a:p>
        </p:txBody>
      </p:sp>
      <p:sp>
        <p:nvSpPr>
          <p:cNvPr id="24" name="TextBox 23">
            <a:extLst>
              <a:ext uri="{FF2B5EF4-FFF2-40B4-BE49-F238E27FC236}">
                <a16:creationId xmlns:a16="http://schemas.microsoft.com/office/drawing/2014/main" id="{4B1DBD88-6A5F-4049-87C9-AA5962E5455E}"/>
              </a:ext>
            </a:extLst>
          </p:cNvPr>
          <p:cNvSpPr txBox="1"/>
          <p:nvPr/>
        </p:nvSpPr>
        <p:spPr>
          <a:xfrm>
            <a:off x="7518399" y="1264048"/>
            <a:ext cx="3958091" cy="1631216"/>
          </a:xfrm>
          <a:prstGeom prst="rect">
            <a:avLst/>
          </a:prstGeom>
          <a:noFill/>
        </p:spPr>
        <p:txBody>
          <a:bodyPr wrap="square">
            <a:spAutoFit/>
          </a:bodyPr>
          <a:lstStyle/>
          <a:p>
            <a:r>
              <a:rPr lang="zh-CN" altLang="en-US" sz="2000" b="1" kern="0" spc="-100" dirty="0">
                <a:solidFill>
                  <a:srgbClr val="002060"/>
                </a:solidFill>
                <a:latin typeface="Arial Narrow" panose="020B0606020202030204" pitchFamily="34" charset="0"/>
                <a:ea typeface="Microsoft JhengHei" panose="020B0604030504040204" pitchFamily="34" charset="-120"/>
              </a:rPr>
              <a:t> </a:t>
            </a:r>
            <a:r>
              <a:rPr lang="en-US" altLang="zh-CN" sz="2000" b="1" kern="0" spc="-100" baseline="30000" dirty="0">
                <a:solidFill>
                  <a:srgbClr val="C00000"/>
                </a:solidFill>
                <a:latin typeface="Arial Narrow" panose="020B0606020202030204" pitchFamily="34" charset="0"/>
                <a:ea typeface="Microsoft JhengHei" panose="020B0604030504040204" pitchFamily="34" charset="-120"/>
              </a:rPr>
              <a:t>28</a:t>
            </a:r>
            <a:r>
              <a:rPr lang="en-US" altLang="zh-CN" sz="20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000" b="1" kern="0" spc="-100" dirty="0">
                <a:solidFill>
                  <a:srgbClr val="002060"/>
                </a:solidFill>
                <a:latin typeface="Arial Narrow" panose="020B0606020202030204" pitchFamily="34" charset="0"/>
                <a:ea typeface="Microsoft JhengHei" panose="020B0604030504040204" pitchFamily="34" charset="-120"/>
              </a:rPr>
              <a:t>我在磨炼之中，常和我同在的就是你们。</a:t>
            </a:r>
            <a:r>
              <a:rPr lang="en-US" altLang="zh-CN" sz="2000" b="1" kern="0" spc="-100" baseline="30000" dirty="0">
                <a:solidFill>
                  <a:srgbClr val="C00000"/>
                </a:solidFill>
                <a:latin typeface="Arial Narrow" panose="020B0606020202030204" pitchFamily="34" charset="0"/>
                <a:ea typeface="Microsoft JhengHei" panose="020B0604030504040204" pitchFamily="34" charset="-120"/>
              </a:rPr>
              <a:t>29</a:t>
            </a:r>
            <a:r>
              <a:rPr lang="en-US" altLang="zh-CN" sz="20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000" b="1" kern="0" spc="-100" dirty="0">
                <a:solidFill>
                  <a:srgbClr val="002060"/>
                </a:solidFill>
                <a:latin typeface="Arial Narrow" panose="020B0606020202030204" pitchFamily="34" charset="0"/>
                <a:ea typeface="Microsoft JhengHei" panose="020B0604030504040204" pitchFamily="34" charset="-120"/>
              </a:rPr>
              <a:t>我将国赐给你们，正如我父赐给我一样， </a:t>
            </a:r>
            <a:r>
              <a:rPr lang="en-US" altLang="zh-CN" sz="2000" b="1" kern="0" spc="-100" baseline="30000" dirty="0">
                <a:solidFill>
                  <a:srgbClr val="C00000"/>
                </a:solidFill>
                <a:latin typeface="Arial Narrow" panose="020B0606020202030204" pitchFamily="34" charset="0"/>
                <a:ea typeface="Microsoft JhengHei" panose="020B0604030504040204" pitchFamily="34" charset="-120"/>
              </a:rPr>
              <a:t>30</a:t>
            </a:r>
            <a:r>
              <a:rPr lang="en-US" altLang="zh-CN" sz="20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2000" b="1" kern="0" spc="-100" dirty="0">
                <a:solidFill>
                  <a:srgbClr val="002060"/>
                </a:solidFill>
                <a:latin typeface="Arial Narrow" panose="020B0606020202030204" pitchFamily="34" charset="0"/>
                <a:ea typeface="Microsoft JhengHei" panose="020B0604030504040204" pitchFamily="34" charset="-120"/>
              </a:rPr>
              <a:t>叫你们在我国里坐在我的席上吃喝，并且坐在宝座上审判</a:t>
            </a:r>
            <a:r>
              <a:rPr lang="zh-CN" altLang="en-US" sz="2000" b="1" u="sng" kern="0" spc="-100" dirty="0">
                <a:solidFill>
                  <a:srgbClr val="002060"/>
                </a:solidFill>
                <a:latin typeface="Arial Narrow" panose="020B0606020202030204" pitchFamily="34" charset="0"/>
                <a:ea typeface="Microsoft JhengHei" panose="020B0604030504040204" pitchFamily="34" charset="-120"/>
              </a:rPr>
              <a:t>以色列</a:t>
            </a:r>
            <a:r>
              <a:rPr lang="zh-CN" altLang="en-US" sz="2000" b="1" kern="0" spc="-100" dirty="0">
                <a:solidFill>
                  <a:srgbClr val="002060"/>
                </a:solidFill>
                <a:latin typeface="Arial Narrow" panose="020B0606020202030204" pitchFamily="34" charset="0"/>
                <a:ea typeface="Microsoft JhengHei" panose="020B0604030504040204" pitchFamily="34" charset="-120"/>
              </a:rPr>
              <a:t>十二个支派。</a:t>
            </a:r>
            <a:endParaRPr lang="en-US" sz="2000" dirty="0"/>
          </a:p>
        </p:txBody>
      </p:sp>
      <p:sp>
        <p:nvSpPr>
          <p:cNvPr id="26" name="TextBox 25">
            <a:extLst>
              <a:ext uri="{FF2B5EF4-FFF2-40B4-BE49-F238E27FC236}">
                <a16:creationId xmlns:a16="http://schemas.microsoft.com/office/drawing/2014/main" id="{B0868816-61A0-4661-880B-BB2E6A2476A8}"/>
              </a:ext>
            </a:extLst>
          </p:cNvPr>
          <p:cNvSpPr txBox="1"/>
          <p:nvPr/>
        </p:nvSpPr>
        <p:spPr>
          <a:xfrm>
            <a:off x="7585433" y="2895264"/>
            <a:ext cx="3824021" cy="2031325"/>
          </a:xfrm>
          <a:prstGeom prst="rect">
            <a:avLst/>
          </a:prstGeom>
          <a:noFill/>
        </p:spPr>
        <p:txBody>
          <a:bodyPr wrap="square">
            <a:spAutoFit/>
          </a:bodyPr>
          <a:lstStyle/>
          <a:p>
            <a:r>
              <a:rPr lang="en-US" b="1" baseline="30000" dirty="0">
                <a:solidFill>
                  <a:srgbClr val="002060"/>
                </a:solidFill>
                <a:latin typeface="Arial Narrow" panose="020B0606020202030204" pitchFamily="34" charset="0"/>
              </a:rPr>
              <a:t>28 </a:t>
            </a:r>
            <a:r>
              <a:rPr lang="en-US" b="1" dirty="0">
                <a:solidFill>
                  <a:srgbClr val="002060"/>
                </a:solidFill>
                <a:latin typeface="Arial Narrow" panose="020B0606020202030204" pitchFamily="34" charset="0"/>
              </a:rPr>
              <a:t>You are those who have stood by me in my trials. </a:t>
            </a:r>
            <a:r>
              <a:rPr lang="en-US" b="1" baseline="30000" dirty="0">
                <a:solidFill>
                  <a:srgbClr val="002060"/>
                </a:solidFill>
                <a:latin typeface="Arial Narrow" panose="020B0606020202030204" pitchFamily="34" charset="0"/>
              </a:rPr>
              <a:t>29 </a:t>
            </a:r>
            <a:r>
              <a:rPr lang="en-US" b="1" dirty="0">
                <a:solidFill>
                  <a:srgbClr val="002060"/>
                </a:solidFill>
                <a:latin typeface="Arial Narrow" panose="020B0606020202030204" pitchFamily="34" charset="0"/>
              </a:rPr>
              <a:t>And I confer on you a kingdom, just as my Father conferred one on me, </a:t>
            </a:r>
            <a:r>
              <a:rPr lang="en-US" b="1" baseline="30000" dirty="0">
                <a:solidFill>
                  <a:srgbClr val="002060"/>
                </a:solidFill>
                <a:latin typeface="Arial Narrow" panose="020B0606020202030204" pitchFamily="34" charset="0"/>
              </a:rPr>
              <a:t>30 </a:t>
            </a:r>
            <a:r>
              <a:rPr lang="en-US" b="1" dirty="0">
                <a:solidFill>
                  <a:srgbClr val="002060"/>
                </a:solidFill>
                <a:latin typeface="Arial Narrow" panose="020B0606020202030204" pitchFamily="34" charset="0"/>
              </a:rPr>
              <a:t>so that you may eat and drink at my table in my kingdom and sit on thrones, judging the twelve tribes of Israel.</a:t>
            </a:r>
            <a:endParaRPr lang="en-US" b="1" dirty="0"/>
          </a:p>
        </p:txBody>
      </p:sp>
      <p:sp>
        <p:nvSpPr>
          <p:cNvPr id="13" name="TextBox 12">
            <a:extLst>
              <a:ext uri="{FF2B5EF4-FFF2-40B4-BE49-F238E27FC236}">
                <a16:creationId xmlns:a16="http://schemas.microsoft.com/office/drawing/2014/main" id="{3C2C503E-1E6C-4DF7-A69F-07C23FEC5982}"/>
              </a:ext>
            </a:extLst>
          </p:cNvPr>
          <p:cNvSpPr txBox="1"/>
          <p:nvPr/>
        </p:nvSpPr>
        <p:spPr>
          <a:xfrm>
            <a:off x="7453061" y="218216"/>
            <a:ext cx="4222838" cy="954107"/>
          </a:xfrm>
          <a:prstGeom prst="rect">
            <a:avLst/>
          </a:prstGeom>
          <a:noFill/>
        </p:spPr>
        <p:txBody>
          <a:bodyPr wrap="square" rtlCol="0">
            <a:spAutoFit/>
          </a:bodyPr>
          <a:lstStyle/>
          <a:p>
            <a:r>
              <a:rPr lang="en-US" sz="2800" b="1" dirty="0">
                <a:solidFill>
                  <a:srgbClr val="0070C0"/>
                </a:solidFill>
                <a:latin typeface="Arial Narrow" panose="020B0606020202030204" pitchFamily="34" charset="0"/>
              </a:rPr>
              <a:t>The satisfaction &amp; blessings of spiritual service</a:t>
            </a:r>
          </a:p>
        </p:txBody>
      </p:sp>
      <p:cxnSp>
        <p:nvCxnSpPr>
          <p:cNvPr id="4" name="Straight Connector 3">
            <a:extLst>
              <a:ext uri="{FF2B5EF4-FFF2-40B4-BE49-F238E27FC236}">
                <a16:creationId xmlns:a16="http://schemas.microsoft.com/office/drawing/2014/main" id="{03D63FA6-FD8C-4956-A331-9FCB8A0193B5}"/>
              </a:ext>
            </a:extLst>
          </p:cNvPr>
          <p:cNvCxnSpPr>
            <a:cxnSpLocks/>
          </p:cNvCxnSpPr>
          <p:nvPr/>
        </p:nvCxnSpPr>
        <p:spPr>
          <a:xfrm>
            <a:off x="734125" y="5183865"/>
            <a:ext cx="6368639" cy="0"/>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DBA121C2-5751-4B6E-A974-0D17D7657B72}"/>
              </a:ext>
            </a:extLst>
          </p:cNvPr>
          <p:cNvSpPr txBox="1"/>
          <p:nvPr/>
        </p:nvSpPr>
        <p:spPr>
          <a:xfrm>
            <a:off x="447798" y="5231195"/>
            <a:ext cx="10575636" cy="1200329"/>
          </a:xfrm>
          <a:prstGeom prst="rect">
            <a:avLst/>
          </a:prstGeom>
          <a:noFill/>
        </p:spPr>
        <p:txBody>
          <a:bodyPr wrap="square" rtlCol="0">
            <a:spAutoFit/>
          </a:bodyPr>
          <a:lstStyle/>
          <a:p>
            <a:r>
              <a:rPr lang="en-US" sz="2400" b="1" dirty="0">
                <a:solidFill>
                  <a:srgbClr val="002060"/>
                </a:solidFill>
                <a:latin typeface="Arial Narrow" panose="020B0606020202030204" pitchFamily="34" charset="0"/>
              </a:rPr>
              <a:t>(1) Significant vs. Successful. (2) Eternal matter vs. temporary matter. (3) The Christ is my living strength, my dying hope, my raising song and eternal glory. (4) Therefore, to serve the L</a:t>
            </a:r>
            <a:r>
              <a:rPr lang="en-US" sz="2000" b="1" dirty="0">
                <a:solidFill>
                  <a:srgbClr val="002060"/>
                </a:solidFill>
                <a:latin typeface="Arial Narrow" panose="020B0606020202030204" pitchFamily="34" charset="0"/>
              </a:rPr>
              <a:t>ORD</a:t>
            </a:r>
            <a:r>
              <a:rPr lang="en-US" sz="2400" b="1" dirty="0">
                <a:solidFill>
                  <a:srgbClr val="002060"/>
                </a:solidFill>
                <a:latin typeface="Arial Narrow" panose="020B0606020202030204" pitchFamily="34" charset="0"/>
              </a:rPr>
              <a:t> is my eternal satisfaction &amp; blessings.</a:t>
            </a:r>
          </a:p>
        </p:txBody>
      </p:sp>
      <p:sp>
        <p:nvSpPr>
          <p:cNvPr id="17" name="TextBox 16">
            <a:extLst>
              <a:ext uri="{FF2B5EF4-FFF2-40B4-BE49-F238E27FC236}">
                <a16:creationId xmlns:a16="http://schemas.microsoft.com/office/drawing/2014/main" id="{DFFB9F28-A590-401F-B5CC-315673079CBF}"/>
              </a:ext>
            </a:extLst>
          </p:cNvPr>
          <p:cNvSpPr txBox="1"/>
          <p:nvPr/>
        </p:nvSpPr>
        <p:spPr>
          <a:xfrm>
            <a:off x="380762" y="1083292"/>
            <a:ext cx="7005263" cy="3970318"/>
          </a:xfrm>
          <a:prstGeom prst="rect">
            <a:avLst/>
          </a:prstGeom>
          <a:noFill/>
        </p:spPr>
        <p:txBody>
          <a:bodyPr wrap="square" rtlCol="0">
            <a:spAutoFit/>
          </a:bodyPr>
          <a:lstStyle/>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有意義重於成功</a:t>
            </a:r>
            <a:endParaRPr lang="en-US" altLang="zh-TW" sz="3600" b="1"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有永恆的果效重於短暫的存在</a:t>
            </a:r>
            <a:endParaRPr lang="en-US" altLang="zh-TW" sz="3600" b="1"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基督耶穌是我生活的力量、是我臨終的盼望、是我復活的凱歌、是我永世裡永恆的榮耀。</a:t>
            </a:r>
            <a:endParaRPr lang="en-US" altLang="zh-TW" sz="3600" b="1"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因此，服事主是我人生最大的滿足與祝福。</a:t>
            </a:r>
            <a:endParaRPr lang="en-US" sz="3600" b="1" dirty="0">
              <a:solidFill>
                <a:srgbClr val="002060"/>
              </a:solidFill>
              <a:latin typeface="Arial Narrow" panose="020B0606020202030204" pitchFamily="34" charset="0"/>
              <a:ea typeface="Microsoft JhengHei" panose="020B0604030504040204" pitchFamily="34" charset="-120"/>
            </a:endParaRPr>
          </a:p>
        </p:txBody>
      </p:sp>
    </p:spTree>
    <p:extLst>
      <p:ext uri="{BB962C8B-B14F-4D97-AF65-F5344CB8AC3E}">
        <p14:creationId xmlns:p14="http://schemas.microsoft.com/office/powerpoint/2010/main" val="330996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61660-EBA7-4111-BA40-2BBB96C988DB}"/>
              </a:ext>
            </a:extLst>
          </p:cNvPr>
          <p:cNvSpPr txBox="1"/>
          <p:nvPr/>
        </p:nvSpPr>
        <p:spPr>
          <a:xfrm>
            <a:off x="1318866" y="218216"/>
            <a:ext cx="4500043"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4400" b="1" dirty="0">
                <a:latin typeface="Microsoft JhengHei" panose="020B0604030504040204" pitchFamily="34" charset="-120"/>
                <a:ea typeface="Microsoft JhengHei" panose="020B0604030504040204" pitchFamily="34" charset="-120"/>
              </a:rPr>
              <a:t>謹守仇敵的破壞</a:t>
            </a:r>
            <a:endParaRPr lang="en-US" sz="4400" b="1" dirty="0">
              <a:latin typeface="Microsoft JhengHei" panose="020B0604030504040204" pitchFamily="34" charset="-120"/>
              <a:ea typeface="Microsoft JhengHei" panose="020B0604030504040204" pitchFamily="34" charset="-120"/>
            </a:endParaRPr>
          </a:p>
        </p:txBody>
      </p:sp>
      <p:sp>
        <p:nvSpPr>
          <p:cNvPr id="10" name="Oval 9">
            <a:extLst>
              <a:ext uri="{FF2B5EF4-FFF2-40B4-BE49-F238E27FC236}">
                <a16:creationId xmlns:a16="http://schemas.microsoft.com/office/drawing/2014/main" id="{FF6BF688-175E-4254-ABEB-8A0C9FFCF63A}"/>
              </a:ext>
            </a:extLst>
          </p:cNvPr>
          <p:cNvSpPr/>
          <p:nvPr/>
        </p:nvSpPr>
        <p:spPr>
          <a:xfrm>
            <a:off x="149384" y="113487"/>
            <a:ext cx="1006763" cy="9676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2D7E21-0BE3-464A-B812-BFA9C93F999E}"/>
              </a:ext>
            </a:extLst>
          </p:cNvPr>
          <p:cNvSpPr txBox="1"/>
          <p:nvPr/>
        </p:nvSpPr>
        <p:spPr>
          <a:xfrm>
            <a:off x="447798" y="134680"/>
            <a:ext cx="572654" cy="923330"/>
          </a:xfrm>
          <a:prstGeom prst="rect">
            <a:avLst/>
          </a:prstGeom>
          <a:noFill/>
        </p:spPr>
        <p:txBody>
          <a:bodyPr wrap="square" rtlCol="0">
            <a:spAutoFit/>
          </a:bodyPr>
          <a:lstStyle/>
          <a:p>
            <a:r>
              <a:rPr lang="en-US" sz="5400" b="1" dirty="0">
                <a:solidFill>
                  <a:schemeClr val="bg1"/>
                </a:solidFill>
                <a:latin typeface="Arial Narrow" panose="020B0606020202030204" pitchFamily="34" charset="0"/>
              </a:rPr>
              <a:t>6</a:t>
            </a:r>
          </a:p>
        </p:txBody>
      </p:sp>
      <p:sp>
        <p:nvSpPr>
          <p:cNvPr id="24" name="TextBox 23">
            <a:extLst>
              <a:ext uri="{FF2B5EF4-FFF2-40B4-BE49-F238E27FC236}">
                <a16:creationId xmlns:a16="http://schemas.microsoft.com/office/drawing/2014/main" id="{4B1DBD88-6A5F-4049-87C9-AA5962E5455E}"/>
              </a:ext>
            </a:extLst>
          </p:cNvPr>
          <p:cNvSpPr txBox="1"/>
          <p:nvPr/>
        </p:nvSpPr>
        <p:spPr>
          <a:xfrm>
            <a:off x="7265952" y="660332"/>
            <a:ext cx="3958091" cy="1938992"/>
          </a:xfrm>
          <a:prstGeom prst="rect">
            <a:avLst/>
          </a:prstGeom>
          <a:noFill/>
        </p:spPr>
        <p:txBody>
          <a:bodyPr wrap="square">
            <a:spAutoFit/>
          </a:bodyPr>
          <a:lstStyle/>
          <a:p>
            <a:r>
              <a:rPr lang="en-US" altLang="zh-CN" sz="2000" b="1" kern="0" spc="-100" baseline="30000" dirty="0">
                <a:solidFill>
                  <a:srgbClr val="C00000"/>
                </a:solidFill>
                <a:latin typeface="Arial Narrow" panose="020B0606020202030204" pitchFamily="34" charset="0"/>
                <a:ea typeface="Microsoft JhengHei" panose="020B0604030504040204" pitchFamily="34" charset="-120"/>
              </a:rPr>
              <a:t> 31</a:t>
            </a:r>
            <a:r>
              <a:rPr lang="zh-CN" altLang="en-US" sz="2000" b="1" kern="0" spc="-100" dirty="0">
                <a:solidFill>
                  <a:srgbClr val="002060"/>
                </a:solidFill>
                <a:latin typeface="Arial Narrow" panose="020B0606020202030204" pitchFamily="34" charset="0"/>
                <a:ea typeface="Microsoft JhengHei" panose="020B0604030504040204" pitchFamily="34" charset="-120"/>
              </a:rPr>
              <a:t>主又说：</a:t>
            </a:r>
            <a:r>
              <a:rPr lang="zh-CN" altLang="en-US" sz="2000" b="1" u="sng" kern="0" spc="-100" dirty="0">
                <a:solidFill>
                  <a:srgbClr val="002060"/>
                </a:solidFill>
                <a:latin typeface="Arial Narrow" panose="020B0606020202030204" pitchFamily="34" charset="0"/>
                <a:ea typeface="Microsoft JhengHei" panose="020B0604030504040204" pitchFamily="34" charset="-120"/>
              </a:rPr>
              <a:t>西门</a:t>
            </a:r>
            <a:r>
              <a:rPr lang="zh-CN" altLang="en-US" sz="2000" b="1" kern="0" spc="-100" dirty="0">
                <a:solidFill>
                  <a:srgbClr val="002060"/>
                </a:solidFill>
                <a:latin typeface="Arial Narrow" panose="020B0606020202030204" pitchFamily="34" charset="0"/>
                <a:ea typeface="Microsoft JhengHei" panose="020B0604030504040204" pitchFamily="34" charset="-120"/>
              </a:rPr>
              <a:t>，</a:t>
            </a:r>
            <a:r>
              <a:rPr lang="zh-CN" altLang="en-US" sz="2000" b="1" u="sng" kern="0" spc="-100" dirty="0">
                <a:solidFill>
                  <a:srgbClr val="002060"/>
                </a:solidFill>
                <a:latin typeface="Arial Narrow" panose="020B0606020202030204" pitchFamily="34" charset="0"/>
                <a:ea typeface="Microsoft JhengHei" panose="020B0604030504040204" pitchFamily="34" charset="-120"/>
              </a:rPr>
              <a:t>西门</a:t>
            </a:r>
            <a:r>
              <a:rPr lang="zh-CN" altLang="en-US" sz="2000" b="1" kern="0" spc="-100" dirty="0">
                <a:solidFill>
                  <a:srgbClr val="002060"/>
                </a:solidFill>
                <a:latin typeface="Arial Narrow" panose="020B0606020202030204" pitchFamily="34" charset="0"/>
                <a:ea typeface="Microsoft JhengHei" panose="020B0604030504040204" pitchFamily="34" charset="-120"/>
              </a:rPr>
              <a:t>，</a:t>
            </a:r>
            <a:r>
              <a:rPr lang="zh-CN" altLang="en-US" sz="2000" b="1" u="sng" kern="0" spc="-100" dirty="0">
                <a:solidFill>
                  <a:srgbClr val="002060"/>
                </a:solidFill>
                <a:latin typeface="Arial Narrow" panose="020B0606020202030204" pitchFamily="34" charset="0"/>
                <a:ea typeface="Microsoft JhengHei" panose="020B0604030504040204" pitchFamily="34" charset="-120"/>
              </a:rPr>
              <a:t>撒旦</a:t>
            </a:r>
            <a:r>
              <a:rPr lang="zh-CN" altLang="en-US" sz="2000" b="1" kern="0" spc="-100" dirty="0">
                <a:solidFill>
                  <a:srgbClr val="002060"/>
                </a:solidFill>
                <a:latin typeface="Arial Narrow" panose="020B0606020202030204" pitchFamily="34" charset="0"/>
                <a:ea typeface="Microsoft JhengHei" panose="020B0604030504040204" pitchFamily="34" charset="-120"/>
              </a:rPr>
              <a:t>想要得着你们，</a:t>
            </a:r>
            <a:r>
              <a:rPr lang="zh-CN" altLang="en-US" sz="2000" b="1" kern="0" spc="-300" dirty="0">
                <a:solidFill>
                  <a:srgbClr val="002060"/>
                </a:solidFill>
                <a:latin typeface="Arial Narrow" panose="020B0606020202030204" pitchFamily="34" charset="0"/>
                <a:ea typeface="Microsoft JhengHei" panose="020B0604030504040204" pitchFamily="34" charset="-120"/>
              </a:rPr>
              <a:t>好筛你们像筛麦子一样。</a:t>
            </a:r>
            <a:endParaRPr lang="en-US" altLang="zh-CN" sz="2000" b="1" kern="0" spc="-300" dirty="0">
              <a:solidFill>
                <a:srgbClr val="002060"/>
              </a:solidFill>
              <a:latin typeface="Arial Narrow" panose="020B0606020202030204" pitchFamily="34" charset="0"/>
              <a:ea typeface="Microsoft JhengHei" panose="020B0604030504040204" pitchFamily="34" charset="-120"/>
            </a:endParaRPr>
          </a:p>
          <a:p>
            <a:r>
              <a:rPr lang="zh-CN" altLang="en-US" sz="2000" b="1" kern="0" spc="-300" dirty="0">
                <a:solidFill>
                  <a:srgbClr val="002060"/>
                </a:solidFill>
                <a:latin typeface="Arial Narrow" panose="020B0606020202030204" pitchFamily="34" charset="0"/>
                <a:ea typeface="Microsoft JhengHei" panose="020B0604030504040204" pitchFamily="34" charset="-120"/>
              </a:rPr>
              <a:t> </a:t>
            </a:r>
            <a:r>
              <a:rPr lang="en-US" altLang="zh-CN" sz="2000" b="1" kern="0" spc="-300" baseline="30000" dirty="0">
                <a:solidFill>
                  <a:srgbClr val="C00000"/>
                </a:solidFill>
                <a:latin typeface="Arial Narrow" panose="020B0606020202030204" pitchFamily="34" charset="0"/>
                <a:ea typeface="Microsoft JhengHei" panose="020B0604030504040204" pitchFamily="34" charset="-120"/>
              </a:rPr>
              <a:t>32</a:t>
            </a:r>
            <a:r>
              <a:rPr lang="en-US" altLang="zh-CN" sz="2000" b="1" kern="0" spc="-300" baseline="30000" dirty="0">
                <a:solidFill>
                  <a:srgbClr val="002060"/>
                </a:solidFill>
                <a:latin typeface="Arial Narrow" panose="020B0606020202030204" pitchFamily="34" charset="0"/>
                <a:ea typeface="Microsoft JhengHei" panose="020B0604030504040204" pitchFamily="34" charset="-120"/>
              </a:rPr>
              <a:t> </a:t>
            </a:r>
            <a:r>
              <a:rPr lang="zh-CN" altLang="en-US" sz="2000" b="1" kern="0" spc="-300" dirty="0">
                <a:solidFill>
                  <a:srgbClr val="002060"/>
                </a:solidFill>
                <a:latin typeface="Arial Narrow" panose="020B0606020202030204" pitchFamily="34" charset="0"/>
                <a:ea typeface="Microsoft JhengHei" panose="020B0604030504040204" pitchFamily="34" charset="-120"/>
              </a:rPr>
              <a:t>但我已经为你祈求，叫你不至于失了信心。你回头以后，要坚固你的弟兄。</a:t>
            </a:r>
            <a:r>
              <a:rPr lang="en-US" altLang="zh-CN" sz="2000" b="1" kern="0" spc="-300" baseline="30000" dirty="0">
                <a:solidFill>
                  <a:srgbClr val="C00000"/>
                </a:solidFill>
                <a:latin typeface="Arial Narrow" panose="020B0606020202030204" pitchFamily="34" charset="0"/>
                <a:ea typeface="Microsoft JhengHei" panose="020B0604030504040204" pitchFamily="34" charset="-120"/>
              </a:rPr>
              <a:t> 34 </a:t>
            </a:r>
            <a:r>
              <a:rPr lang="zh-CN" altLang="en-US" sz="2000" b="1" kern="0" spc="-300" dirty="0">
                <a:solidFill>
                  <a:srgbClr val="002060"/>
                </a:solidFill>
                <a:latin typeface="Arial Narrow" panose="020B0606020202030204" pitchFamily="34" charset="0"/>
                <a:ea typeface="Microsoft JhengHei" panose="020B0604030504040204" pitchFamily="34" charset="-120"/>
              </a:rPr>
              <a:t>耶稣说：</a:t>
            </a:r>
            <a:r>
              <a:rPr lang="zh-CN" altLang="en-US" sz="2000" b="1" u="sng" kern="0" spc="-300" dirty="0">
                <a:solidFill>
                  <a:srgbClr val="002060"/>
                </a:solidFill>
                <a:latin typeface="Arial Narrow" panose="020B0606020202030204" pitchFamily="34" charset="0"/>
                <a:ea typeface="Microsoft JhengHei" panose="020B0604030504040204" pitchFamily="34" charset="-120"/>
              </a:rPr>
              <a:t>彼得</a:t>
            </a:r>
            <a:r>
              <a:rPr lang="zh-CN" altLang="en-US" sz="2000" b="1" kern="0" spc="-300" dirty="0">
                <a:solidFill>
                  <a:srgbClr val="002060"/>
                </a:solidFill>
                <a:latin typeface="Arial Narrow" panose="020B0606020202030204" pitchFamily="34" charset="0"/>
                <a:ea typeface="Microsoft JhengHei" panose="020B0604030504040204" pitchFamily="34" charset="-120"/>
              </a:rPr>
              <a:t>，我告诉你：今日鸡还没有叫，你要三次说不认得我。</a:t>
            </a:r>
            <a:endParaRPr lang="en-US" sz="2000" dirty="0"/>
          </a:p>
        </p:txBody>
      </p:sp>
      <p:sp>
        <p:nvSpPr>
          <p:cNvPr id="26" name="TextBox 25">
            <a:extLst>
              <a:ext uri="{FF2B5EF4-FFF2-40B4-BE49-F238E27FC236}">
                <a16:creationId xmlns:a16="http://schemas.microsoft.com/office/drawing/2014/main" id="{B0868816-61A0-4661-880B-BB2E6A2476A8}"/>
              </a:ext>
            </a:extLst>
          </p:cNvPr>
          <p:cNvSpPr txBox="1"/>
          <p:nvPr/>
        </p:nvSpPr>
        <p:spPr>
          <a:xfrm>
            <a:off x="7425927" y="2599324"/>
            <a:ext cx="3824021" cy="2308324"/>
          </a:xfrm>
          <a:prstGeom prst="rect">
            <a:avLst/>
          </a:prstGeom>
          <a:noFill/>
        </p:spPr>
        <p:txBody>
          <a:bodyPr wrap="square">
            <a:spAutoFit/>
          </a:bodyPr>
          <a:lstStyle/>
          <a:p>
            <a:r>
              <a:rPr lang="en-US" sz="1800" b="1" baseline="30000" dirty="0">
                <a:solidFill>
                  <a:srgbClr val="002060"/>
                </a:solidFill>
                <a:latin typeface="Arial Narrow" panose="020B0606020202030204" pitchFamily="34" charset="0"/>
              </a:rPr>
              <a:t>31 </a:t>
            </a:r>
            <a:r>
              <a:rPr lang="en-US" sz="1800" b="1" dirty="0">
                <a:solidFill>
                  <a:srgbClr val="002060"/>
                </a:solidFill>
                <a:latin typeface="Arial Narrow" panose="020B0606020202030204" pitchFamily="34" charset="0"/>
              </a:rPr>
              <a:t>“Simon, Simon, Satan has asked to sift all of you as wheat. </a:t>
            </a:r>
            <a:r>
              <a:rPr lang="en-US" sz="1800" b="1" baseline="30000" dirty="0">
                <a:solidFill>
                  <a:srgbClr val="002060"/>
                </a:solidFill>
                <a:latin typeface="Arial Narrow" panose="020B0606020202030204" pitchFamily="34" charset="0"/>
              </a:rPr>
              <a:t> 32 </a:t>
            </a:r>
            <a:r>
              <a:rPr lang="en-US" sz="1800" b="1" dirty="0">
                <a:solidFill>
                  <a:srgbClr val="002060"/>
                </a:solidFill>
                <a:latin typeface="Arial Narrow" panose="020B0606020202030204" pitchFamily="34" charset="0"/>
              </a:rPr>
              <a:t>But I have prayed for you, Simon, that your faith may not fail. And when you have turned back, strengthen your brothers.” </a:t>
            </a:r>
            <a:r>
              <a:rPr lang="en-US" sz="1800" b="1" baseline="30000" dirty="0">
                <a:solidFill>
                  <a:srgbClr val="002060"/>
                </a:solidFill>
                <a:latin typeface="Arial Narrow" panose="020B0606020202030204" pitchFamily="34" charset="0"/>
              </a:rPr>
              <a:t>34 </a:t>
            </a:r>
            <a:r>
              <a:rPr lang="en-US" sz="1800" b="1" dirty="0">
                <a:solidFill>
                  <a:srgbClr val="002060"/>
                </a:solidFill>
                <a:latin typeface="Arial Narrow" panose="020B0606020202030204" pitchFamily="34" charset="0"/>
              </a:rPr>
              <a:t>Jesus answered, “I tell you, Peter, before the rooster crows today, you will deny three times that you know me.”</a:t>
            </a:r>
            <a:endParaRPr lang="en-US" b="1" dirty="0"/>
          </a:p>
        </p:txBody>
      </p:sp>
      <p:sp>
        <p:nvSpPr>
          <p:cNvPr id="13" name="TextBox 12">
            <a:extLst>
              <a:ext uri="{FF2B5EF4-FFF2-40B4-BE49-F238E27FC236}">
                <a16:creationId xmlns:a16="http://schemas.microsoft.com/office/drawing/2014/main" id="{3C2C503E-1E6C-4DF7-A69F-07C23FEC5982}"/>
              </a:ext>
            </a:extLst>
          </p:cNvPr>
          <p:cNvSpPr txBox="1"/>
          <p:nvPr/>
        </p:nvSpPr>
        <p:spPr>
          <a:xfrm>
            <a:off x="6373093" y="97574"/>
            <a:ext cx="4222838" cy="523220"/>
          </a:xfrm>
          <a:prstGeom prst="rect">
            <a:avLst/>
          </a:prstGeom>
          <a:noFill/>
        </p:spPr>
        <p:txBody>
          <a:bodyPr wrap="square" rtlCol="0">
            <a:spAutoFit/>
          </a:bodyPr>
          <a:lstStyle/>
          <a:p>
            <a:r>
              <a:rPr lang="en-US" sz="2800" b="1" dirty="0">
                <a:solidFill>
                  <a:srgbClr val="0070C0"/>
                </a:solidFill>
                <a:latin typeface="Arial Narrow" panose="020B0606020202030204" pitchFamily="34" charset="0"/>
              </a:rPr>
              <a:t>Be aware of devil’s attacking</a:t>
            </a:r>
          </a:p>
        </p:txBody>
      </p:sp>
      <p:cxnSp>
        <p:nvCxnSpPr>
          <p:cNvPr id="4" name="Straight Connector 3">
            <a:extLst>
              <a:ext uri="{FF2B5EF4-FFF2-40B4-BE49-F238E27FC236}">
                <a16:creationId xmlns:a16="http://schemas.microsoft.com/office/drawing/2014/main" id="{03D63FA6-FD8C-4956-A331-9FCB8A0193B5}"/>
              </a:ext>
            </a:extLst>
          </p:cNvPr>
          <p:cNvCxnSpPr>
            <a:cxnSpLocks/>
          </p:cNvCxnSpPr>
          <p:nvPr/>
        </p:nvCxnSpPr>
        <p:spPr>
          <a:xfrm>
            <a:off x="623288" y="4897538"/>
            <a:ext cx="6368639" cy="0"/>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DFFB9F28-A590-401F-B5CC-315673079CBF}"/>
              </a:ext>
            </a:extLst>
          </p:cNvPr>
          <p:cNvSpPr txBox="1"/>
          <p:nvPr/>
        </p:nvSpPr>
        <p:spPr>
          <a:xfrm>
            <a:off x="189286" y="1172882"/>
            <a:ext cx="7236641" cy="3539430"/>
          </a:xfrm>
          <a:prstGeom prst="rect">
            <a:avLst/>
          </a:prstGeom>
          <a:noFill/>
        </p:spPr>
        <p:txBody>
          <a:bodyPr wrap="square" rtlCol="0">
            <a:spAutoFit/>
          </a:bodyPr>
          <a:lstStyle/>
          <a:p>
            <a:pPr marL="742950" indent="-742950">
              <a:buFont typeface="+mj-lt"/>
              <a:buAutoNum type="arabicPeriod"/>
            </a:pPr>
            <a:r>
              <a:rPr lang="zh-TW" altLang="en-US" sz="3200" b="1" kern="0" spc="-300" dirty="0">
                <a:solidFill>
                  <a:srgbClr val="002060"/>
                </a:solidFill>
                <a:latin typeface="Arial Narrow" panose="020B0606020202030204" pitchFamily="34" charset="0"/>
                <a:ea typeface="Microsoft JhengHei" panose="020B0604030504040204" pitchFamily="34" charset="-120"/>
              </a:rPr>
              <a:t>看哪：耶穌看見，門徒卻未見</a:t>
            </a:r>
            <a:endParaRPr lang="en-US" altLang="zh-TW" sz="3200" b="1" kern="0" spc="-300"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200" b="1" kern="0" spc="-300" dirty="0">
                <a:solidFill>
                  <a:srgbClr val="002060"/>
                </a:solidFill>
                <a:latin typeface="Arial Narrow" panose="020B0606020202030204" pitchFamily="34" charset="0"/>
                <a:ea typeface="Microsoft JhengHei" panose="020B0604030504040204" pitchFamily="34" charset="-120"/>
              </a:rPr>
              <a:t>撒旦要</a:t>
            </a:r>
            <a:r>
              <a:rPr lang="zh-CN" altLang="en-US" sz="3200" b="1" kern="0" spc="-300" dirty="0">
                <a:solidFill>
                  <a:srgbClr val="002060"/>
                </a:solidFill>
                <a:latin typeface="Arial Narrow" panose="020B0606020202030204" pitchFamily="34" charset="0"/>
                <a:ea typeface="Microsoft JhengHei" panose="020B0604030504040204" pitchFamily="34" charset="-120"/>
              </a:rPr>
              <a:t>筛你们</a:t>
            </a:r>
            <a:r>
              <a:rPr lang="zh-TW" altLang="en-US" sz="3200" b="1" kern="0" spc="-300" dirty="0">
                <a:solidFill>
                  <a:srgbClr val="002060"/>
                </a:solidFill>
                <a:latin typeface="Arial Narrow" panose="020B0606020202030204" pitchFamily="34" charset="0"/>
                <a:ea typeface="Microsoft JhengHei" panose="020B0604030504040204" pitchFamily="34" charset="-120"/>
              </a:rPr>
              <a:t>：要求再擄掠回來</a:t>
            </a:r>
            <a:endParaRPr lang="en-US" altLang="zh-CN" sz="3200" b="1" kern="0" spc="-300"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CN" altLang="en-US" sz="3200" b="1" kern="0" spc="-300" dirty="0">
                <a:solidFill>
                  <a:srgbClr val="002060"/>
                </a:solidFill>
                <a:latin typeface="Arial Narrow" panose="020B0606020202030204" pitchFamily="34" charset="0"/>
                <a:ea typeface="Microsoft JhengHei" panose="020B0604030504040204" pitchFamily="34" charset="-120"/>
              </a:rPr>
              <a:t>像筛麦子</a:t>
            </a:r>
            <a:r>
              <a:rPr lang="zh-TW" altLang="en-US" sz="3200" b="1" kern="0" spc="-300" dirty="0">
                <a:solidFill>
                  <a:srgbClr val="002060"/>
                </a:solidFill>
                <a:latin typeface="Arial Narrow" panose="020B0606020202030204" pitchFamily="34" charset="0"/>
                <a:ea typeface="Microsoft JhengHei" panose="020B0604030504040204" pitchFamily="34" charset="-120"/>
              </a:rPr>
              <a:t>：旋轉、暈眩、全身破口</a:t>
            </a:r>
            <a:endParaRPr lang="en-US" altLang="zh-CN" sz="3200" b="1" kern="0" spc="-300"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200" b="1" kern="0" spc="-300" dirty="0">
                <a:solidFill>
                  <a:srgbClr val="002060"/>
                </a:solidFill>
                <a:latin typeface="Arial Narrow" panose="020B0606020202030204" pitchFamily="34" charset="0"/>
                <a:ea typeface="Microsoft JhengHei" panose="020B0604030504040204" pitchFamily="34" charset="-120"/>
              </a:rPr>
              <a:t>失去信心：懷疑主的可靠、旨意、能力</a:t>
            </a:r>
            <a:endParaRPr lang="en-US" altLang="zh-TW" sz="3200" b="1" kern="0" spc="-300"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200" b="1" kern="0" spc="-300" dirty="0">
                <a:solidFill>
                  <a:srgbClr val="002060"/>
                </a:solidFill>
                <a:latin typeface="Arial Narrow" panose="020B0606020202030204" pitchFamily="34" charset="0"/>
                <a:ea typeface="Microsoft JhengHei" panose="020B0604030504040204" pitchFamily="34" charset="-120"/>
              </a:rPr>
              <a:t>主事先為門徒禱告：主的預知及施恩</a:t>
            </a:r>
            <a:endParaRPr lang="en-US" altLang="zh-TW" sz="3200" b="1" kern="0" spc="-300"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200" b="1" kern="0" spc="-300" dirty="0">
                <a:solidFill>
                  <a:srgbClr val="002060"/>
                </a:solidFill>
                <a:latin typeface="Arial Narrow" panose="020B0606020202030204" pitchFamily="34" charset="0"/>
                <a:ea typeface="Microsoft JhengHei" panose="020B0604030504040204" pitchFamily="34" charset="-120"/>
              </a:rPr>
              <a:t>回頭之後：回轉回來信靠主</a:t>
            </a:r>
            <a:endParaRPr lang="en-US" altLang="zh-TW" sz="3200" b="1" kern="0" spc="-300"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200" b="1" kern="0" spc="-300" dirty="0">
                <a:solidFill>
                  <a:srgbClr val="002060"/>
                </a:solidFill>
                <a:latin typeface="Arial Narrow" panose="020B0606020202030204" pitchFamily="34" charset="0"/>
                <a:ea typeface="Microsoft JhengHei" panose="020B0604030504040204" pitchFamily="34" charset="-120"/>
              </a:rPr>
              <a:t>堅固你的弟兄：是命令，也是責任</a:t>
            </a:r>
            <a:endParaRPr lang="en-US" sz="3200" b="1" dirty="0">
              <a:solidFill>
                <a:srgbClr val="002060"/>
              </a:solidFill>
              <a:latin typeface="Microsoft JhengHei" panose="020B0604030504040204" pitchFamily="34" charset="-120"/>
              <a:ea typeface="Microsoft JhengHei" panose="020B0604030504040204" pitchFamily="34" charset="-120"/>
            </a:endParaRPr>
          </a:p>
        </p:txBody>
      </p:sp>
      <p:sp>
        <p:nvSpPr>
          <p:cNvPr id="3" name="TextBox 2">
            <a:extLst>
              <a:ext uri="{FF2B5EF4-FFF2-40B4-BE49-F238E27FC236}">
                <a16:creationId xmlns:a16="http://schemas.microsoft.com/office/drawing/2014/main" id="{69B6B418-8616-40CE-9CF5-D43C289CF7F8}"/>
              </a:ext>
            </a:extLst>
          </p:cNvPr>
          <p:cNvSpPr txBox="1"/>
          <p:nvPr/>
        </p:nvSpPr>
        <p:spPr>
          <a:xfrm>
            <a:off x="149384" y="5082765"/>
            <a:ext cx="11582400" cy="1323439"/>
          </a:xfrm>
          <a:prstGeom prst="rect">
            <a:avLst/>
          </a:prstGeom>
          <a:noFill/>
        </p:spPr>
        <p:txBody>
          <a:bodyPr wrap="square" rtlCol="0">
            <a:spAutoFit/>
          </a:bodyPr>
          <a:lstStyle/>
          <a:p>
            <a:r>
              <a:rPr lang="en-US" sz="2000" b="1" dirty="0">
                <a:latin typeface="Arial Narrow" panose="020B0606020202030204" pitchFamily="34" charset="0"/>
              </a:rPr>
              <a:t>(1) Behold, Jesus sees it first. (2) Satan asked permission from God to do something. (3) To shit someone is to confuse and discourage him. (4) Lost faith is to doubt the faithfulness, power and good will of the L</a:t>
            </a:r>
            <a:r>
              <a:rPr lang="en-US" sz="1600" b="1" dirty="0">
                <a:latin typeface="Arial Narrow" panose="020B0606020202030204" pitchFamily="34" charset="0"/>
              </a:rPr>
              <a:t>ORD</a:t>
            </a:r>
            <a:r>
              <a:rPr lang="en-US" sz="2000" b="1" dirty="0">
                <a:latin typeface="Arial Narrow" panose="020B0606020202030204" pitchFamily="34" charset="0"/>
              </a:rPr>
              <a:t>. (5) Jesus foresees everything &amp; to pray for disciples before their failures. (6) By Jesus’ grace and help, disciples  able to return to Him after their failures. (7) Jesus commands Peter to take responsibility to sustain weaker brothers. </a:t>
            </a:r>
          </a:p>
        </p:txBody>
      </p:sp>
    </p:spTree>
    <p:extLst>
      <p:ext uri="{BB962C8B-B14F-4D97-AF65-F5344CB8AC3E}">
        <p14:creationId xmlns:p14="http://schemas.microsoft.com/office/powerpoint/2010/main" val="318919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536F1-35F3-492D-A52D-3323BD150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381" y="163194"/>
            <a:ext cx="2761673" cy="2766092"/>
          </a:xfrm>
          <a:prstGeom prst="rect">
            <a:avLst/>
          </a:prstGeom>
        </p:spPr>
      </p:pic>
      <p:sp>
        <p:nvSpPr>
          <p:cNvPr id="3" name="TextBox 2">
            <a:extLst>
              <a:ext uri="{FF2B5EF4-FFF2-40B4-BE49-F238E27FC236}">
                <a16:creationId xmlns:a16="http://schemas.microsoft.com/office/drawing/2014/main" id="{A02AEAE5-1D31-4A8E-B6AD-5C2E1648E21D}"/>
              </a:ext>
            </a:extLst>
          </p:cNvPr>
          <p:cNvSpPr txBox="1"/>
          <p:nvPr/>
        </p:nvSpPr>
        <p:spPr>
          <a:xfrm>
            <a:off x="2940024" y="638299"/>
            <a:ext cx="5548195" cy="1815882"/>
          </a:xfrm>
          <a:prstGeom prst="rect">
            <a:avLst/>
          </a:prstGeom>
          <a:noFill/>
        </p:spPr>
        <p:txBody>
          <a:bodyPr wrap="square" rtlCol="0">
            <a:spAutoFit/>
          </a:bodyPr>
          <a:lstStyle/>
          <a:p>
            <a:r>
              <a:rPr lang="zh-TW" altLang="en-US" sz="2800" b="1" dirty="0">
                <a:solidFill>
                  <a:srgbClr val="002060"/>
                </a:solidFill>
                <a:latin typeface="Microsoft JhengHei" panose="020B0604030504040204" pitchFamily="34" charset="-120"/>
                <a:ea typeface="Microsoft JhengHei" panose="020B0604030504040204" pitchFamily="34" charset="-120"/>
              </a:rPr>
              <a:t>經文：路加福音 </a:t>
            </a:r>
            <a:r>
              <a:rPr lang="en-US" altLang="zh-TW" sz="2800" b="1" dirty="0">
                <a:solidFill>
                  <a:srgbClr val="002060"/>
                </a:solidFill>
                <a:latin typeface="Arial Narrow" panose="020B0606020202030204" pitchFamily="34" charset="0"/>
                <a:ea typeface="Microsoft JhengHei" panose="020B0604030504040204" pitchFamily="34" charset="-120"/>
              </a:rPr>
              <a:t>Luke 22:24-34    </a:t>
            </a:r>
          </a:p>
          <a:p>
            <a:r>
              <a:rPr lang="zh-TW" altLang="en-US" sz="2800" b="1" dirty="0">
                <a:solidFill>
                  <a:srgbClr val="002060"/>
                </a:solidFill>
                <a:latin typeface="Microsoft JhengHei" panose="020B0604030504040204" pitchFamily="34" charset="-120"/>
                <a:ea typeface="Microsoft JhengHei" panose="020B0604030504040204" pitchFamily="34" charset="-120"/>
              </a:rPr>
              <a:t>主題：天國服事的價值觀 </a:t>
            </a:r>
            <a:endParaRPr lang="en-US" altLang="zh-TW" sz="2800" b="1" dirty="0">
              <a:solidFill>
                <a:srgbClr val="002060"/>
              </a:solidFill>
              <a:latin typeface="Microsoft JhengHei" panose="020B0604030504040204" pitchFamily="34" charset="-120"/>
              <a:ea typeface="Microsoft JhengHei" panose="020B0604030504040204" pitchFamily="34" charset="-120"/>
            </a:endParaRPr>
          </a:p>
          <a:p>
            <a:r>
              <a:rPr lang="en-US" altLang="zh-TW" sz="2800" b="1" dirty="0">
                <a:solidFill>
                  <a:srgbClr val="002060"/>
                </a:solidFill>
                <a:latin typeface="Arial Narrow" panose="020B0606020202030204" pitchFamily="34" charset="0"/>
                <a:ea typeface="Microsoft JhengHei" panose="020B0604030504040204" pitchFamily="34" charset="-120"/>
              </a:rPr>
              <a:t>Sermon Title: Evaluate the Servanthood in the Kingdom of God</a:t>
            </a:r>
            <a:endParaRPr lang="en-US" sz="2800" b="1" dirty="0">
              <a:solidFill>
                <a:srgbClr val="002060"/>
              </a:solidFill>
              <a:latin typeface="Microsoft JhengHei" panose="020B0604030504040204" pitchFamily="34" charset="-120"/>
              <a:ea typeface="Microsoft JhengHei" panose="020B0604030504040204" pitchFamily="34" charset="-120"/>
            </a:endParaRPr>
          </a:p>
        </p:txBody>
      </p:sp>
      <p:sp>
        <p:nvSpPr>
          <p:cNvPr id="4" name="TextBox 3">
            <a:extLst>
              <a:ext uri="{FF2B5EF4-FFF2-40B4-BE49-F238E27FC236}">
                <a16:creationId xmlns:a16="http://schemas.microsoft.com/office/drawing/2014/main" id="{8F00C03D-2181-4B8D-913E-4B7D1832AC3C}"/>
              </a:ext>
            </a:extLst>
          </p:cNvPr>
          <p:cNvSpPr txBox="1"/>
          <p:nvPr/>
        </p:nvSpPr>
        <p:spPr>
          <a:xfrm>
            <a:off x="451428" y="2808715"/>
            <a:ext cx="11476584" cy="3416320"/>
          </a:xfrm>
          <a:prstGeom prst="rect">
            <a:avLst/>
          </a:prstGeom>
          <a:noFill/>
        </p:spPr>
        <p:txBody>
          <a:bodyPr wrap="square" rtlCol="0">
            <a:spAutoFit/>
          </a:bodyPr>
          <a:lstStyle/>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教會中的張力：相愛又相爭</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 (v.24)</a:t>
            </a:r>
            <a:endParaRPr lang="en-US" altLang="zh-TW" sz="3600" b="1"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人間的領導觀</a:t>
            </a:r>
            <a:r>
              <a:rPr lang="en-US" altLang="zh-TW"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zh-TW" altLang="en-US"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作大的</a:t>
            </a:r>
            <a:r>
              <a:rPr lang="en-US" altLang="zh-TW"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a:t>
            </a:r>
            <a:r>
              <a:rPr lang="zh-TW" altLang="en-US" sz="3600" b="1" dirty="0">
                <a:solidFill>
                  <a:srgbClr val="002060"/>
                </a:solidFill>
                <a:latin typeface="Arial Narrow" panose="020B0606020202030204" pitchFamily="34" charset="0"/>
                <a:ea typeface="Microsoft JhengHei" panose="020B0604030504040204" pitchFamily="34" charset="-120"/>
              </a:rPr>
              <a:t>：</a:t>
            </a: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管治與福利 </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(v.25)</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天國的領導觀：</a:t>
            </a:r>
            <a:r>
              <a:rPr lang="zh-TW" altLang="en-US"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與人間價值對立的價值觀</a:t>
            </a:r>
            <a:r>
              <a:rPr lang="en-US" altLang="zh-TW"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(vs.26-27)</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天國服事的榜樣：主耶穌自己</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 (vs.27-28)</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天國服事的價值：天國的滿足與福分 </a:t>
            </a:r>
            <a:r>
              <a:rPr lang="af-ZA" altLang="zh-TW" sz="3600" b="1" dirty="0">
                <a:solidFill>
                  <a:srgbClr val="002060"/>
                </a:solidFill>
                <a:latin typeface="Arial Narrow" panose="020B0606020202030204" pitchFamily="34" charset="0"/>
                <a:ea typeface="Microsoft JhengHei" panose="020B0604030504040204" pitchFamily="34" charset="-120"/>
              </a:rPr>
              <a:t>(vs.28-29)</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謹防破壞我們服事的仇敵：儆醒靠主得勝</a:t>
            </a:r>
            <a:r>
              <a:rPr lang="en-US" altLang="zh-TW" sz="3600" b="1" dirty="0">
                <a:solidFill>
                  <a:srgbClr val="002060"/>
                </a:solidFill>
                <a:latin typeface="Arial Narrow" panose="020B0606020202030204" pitchFamily="34" charset="0"/>
                <a:ea typeface="Microsoft JhengHei" panose="020B0604030504040204" pitchFamily="34" charset="-120"/>
              </a:rPr>
              <a:t> (vs.31-34)</a:t>
            </a:r>
            <a:endParaRPr lang="en-US" sz="3600" b="1" dirty="0">
              <a:solidFill>
                <a:srgbClr val="002060"/>
              </a:solidFill>
              <a:latin typeface="Arial Narrow" panose="020B0606020202030204" pitchFamily="34" charset="0"/>
              <a:ea typeface="Microsoft JhengHei" panose="020B0604030504040204" pitchFamily="34" charset="-120"/>
            </a:endParaRPr>
          </a:p>
        </p:txBody>
      </p:sp>
      <p:sp>
        <p:nvSpPr>
          <p:cNvPr id="5" name="TextBox 4">
            <a:extLst>
              <a:ext uri="{FF2B5EF4-FFF2-40B4-BE49-F238E27FC236}">
                <a16:creationId xmlns:a16="http://schemas.microsoft.com/office/drawing/2014/main" id="{84A00CED-395E-4A1D-94F5-D6C83CB28AE5}"/>
              </a:ext>
            </a:extLst>
          </p:cNvPr>
          <p:cNvSpPr txBox="1"/>
          <p:nvPr/>
        </p:nvSpPr>
        <p:spPr>
          <a:xfrm>
            <a:off x="451428" y="632965"/>
            <a:ext cx="2051627" cy="110799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sz="6600" b="1" dirty="0">
                <a:latin typeface="Microsoft JhengHei" panose="020B0604030504040204" pitchFamily="34" charset="-120"/>
                <a:ea typeface="Microsoft JhengHei" panose="020B0604030504040204" pitchFamily="34" charset="-120"/>
              </a:rPr>
              <a:t>結論</a:t>
            </a:r>
            <a:endParaRPr lang="en-US" sz="66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3201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E6F2DA-5A94-4449-BD60-45F1C99F731C}"/>
              </a:ext>
            </a:extLst>
          </p:cNvPr>
          <p:cNvSpPr txBox="1"/>
          <p:nvPr/>
        </p:nvSpPr>
        <p:spPr>
          <a:xfrm>
            <a:off x="2105891" y="230908"/>
            <a:ext cx="758305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b="1" dirty="0">
                <a:solidFill>
                  <a:schemeClr val="bg1"/>
                </a:solidFill>
                <a:latin typeface="Arial Narrow" panose="020B0606020202030204" pitchFamily="34" charset="0"/>
              </a:rPr>
              <a:t># 10 </a:t>
            </a:r>
            <a:r>
              <a:rPr lang="zh-TW" altLang="en-US" sz="3600" b="1" dirty="0">
                <a:solidFill>
                  <a:schemeClr val="bg1"/>
                </a:solidFill>
                <a:latin typeface="Microsoft JhengHei" panose="020B0604030504040204" pitchFamily="34" charset="-120"/>
                <a:ea typeface="Microsoft JhengHei" panose="020B0604030504040204" pitchFamily="34" charset="-120"/>
              </a:rPr>
              <a:t>神僕當頌主 </a:t>
            </a:r>
            <a:r>
              <a:rPr lang="en-US" sz="3600" b="1" dirty="0">
                <a:solidFill>
                  <a:schemeClr val="bg1"/>
                </a:solidFill>
                <a:latin typeface="Arial Narrow" panose="020B0606020202030204" pitchFamily="34" charset="0"/>
              </a:rPr>
              <a:t>Ye Servants of God </a:t>
            </a:r>
          </a:p>
        </p:txBody>
      </p:sp>
      <p:sp>
        <p:nvSpPr>
          <p:cNvPr id="3" name="Rectangle 2">
            <a:extLst>
              <a:ext uri="{FF2B5EF4-FFF2-40B4-BE49-F238E27FC236}">
                <a16:creationId xmlns:a16="http://schemas.microsoft.com/office/drawing/2014/main" id="{EDB34C62-ADF3-4E64-A3EC-5939E1DAC735}"/>
              </a:ext>
            </a:extLst>
          </p:cNvPr>
          <p:cNvSpPr/>
          <p:nvPr/>
        </p:nvSpPr>
        <p:spPr>
          <a:xfrm>
            <a:off x="115459" y="379639"/>
            <a:ext cx="418704" cy="646331"/>
          </a:xfrm>
          <a:prstGeom prst="rect">
            <a:avLst/>
          </a:prstGeom>
          <a:solidFill>
            <a:srgbClr val="00B050"/>
          </a:solid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a:t>
            </a:r>
          </a:p>
        </p:txBody>
      </p:sp>
      <p:sp>
        <p:nvSpPr>
          <p:cNvPr id="4" name="TextBox 3">
            <a:extLst>
              <a:ext uri="{FF2B5EF4-FFF2-40B4-BE49-F238E27FC236}">
                <a16:creationId xmlns:a16="http://schemas.microsoft.com/office/drawing/2014/main" id="{D55BE34C-925A-4C57-A5C0-32FE918DE2BE}"/>
              </a:ext>
            </a:extLst>
          </p:cNvPr>
          <p:cNvSpPr txBox="1"/>
          <p:nvPr/>
        </p:nvSpPr>
        <p:spPr>
          <a:xfrm>
            <a:off x="177046" y="1086997"/>
            <a:ext cx="10026077" cy="2123658"/>
          </a:xfrm>
          <a:prstGeom prst="rect">
            <a:avLst/>
          </a:prstGeom>
          <a:noFill/>
        </p:spPr>
        <p:txBody>
          <a:bodyPr wrap="square" rtlCol="0">
            <a:spAutoFit/>
          </a:bodyPr>
          <a:lstStyle/>
          <a:p>
            <a:r>
              <a:rPr lang="zh-TW" altLang="en-US" sz="4400" b="1" dirty="0">
                <a:solidFill>
                  <a:srgbClr val="002060"/>
                </a:solidFill>
                <a:latin typeface="Microsoft JhengHei" panose="020B0604030504040204" pitchFamily="34" charset="-120"/>
                <a:ea typeface="Microsoft JhengHei" panose="020B0604030504040204" pitchFamily="34" charset="-120"/>
              </a:rPr>
              <a:t>屬主眾僕人，主恩當訴說，處處要宣揚，救主奇妙名。救主國度榮耀，祂統治萬民。耶穌得勝聖名，配受人頌稱。</a:t>
            </a:r>
            <a:endParaRPr lang="en-US" sz="4400" b="1" dirty="0">
              <a:solidFill>
                <a:srgbClr val="002060"/>
              </a:solidFill>
              <a:latin typeface="Microsoft JhengHei" panose="020B0604030504040204" pitchFamily="34" charset="-120"/>
              <a:ea typeface="Microsoft JhengHei" panose="020B0604030504040204" pitchFamily="34" charset="-120"/>
            </a:endParaRPr>
          </a:p>
        </p:txBody>
      </p:sp>
      <p:sp>
        <p:nvSpPr>
          <p:cNvPr id="5" name="TextBox 4">
            <a:extLst>
              <a:ext uri="{FF2B5EF4-FFF2-40B4-BE49-F238E27FC236}">
                <a16:creationId xmlns:a16="http://schemas.microsoft.com/office/drawing/2014/main" id="{9BD66C4D-5468-45CC-B2F1-41CAB90D44A8}"/>
              </a:ext>
            </a:extLst>
          </p:cNvPr>
          <p:cNvSpPr txBox="1"/>
          <p:nvPr/>
        </p:nvSpPr>
        <p:spPr>
          <a:xfrm>
            <a:off x="324811" y="4088412"/>
            <a:ext cx="9807480" cy="2123658"/>
          </a:xfrm>
          <a:prstGeom prst="rect">
            <a:avLst/>
          </a:prstGeom>
          <a:noFill/>
        </p:spPr>
        <p:txBody>
          <a:bodyPr wrap="square" rtlCol="0">
            <a:spAutoFit/>
          </a:bodyPr>
          <a:lstStyle/>
          <a:p>
            <a:r>
              <a:rPr lang="zh-TW" altLang="en-US" sz="4400" b="1" dirty="0">
                <a:solidFill>
                  <a:srgbClr val="002060"/>
                </a:solidFill>
                <a:latin typeface="Microsoft JhengHei" panose="020B0604030504040204" pitchFamily="34" charset="-120"/>
                <a:ea typeface="Microsoft JhengHei" panose="020B0604030504040204" pitchFamily="34" charset="-120"/>
              </a:rPr>
              <a:t>神高天統治，大能施拯救，又處在人間，活在信徒中。會眾同聲歡唱，慶賀主得勝。稱頌君王耶穌，救贖大功成。</a:t>
            </a:r>
            <a:endParaRPr lang="en-US" sz="4400" b="1" dirty="0">
              <a:solidFill>
                <a:srgbClr val="002060"/>
              </a:solidFill>
              <a:latin typeface="Microsoft JhengHei" panose="020B0604030504040204" pitchFamily="34" charset="-120"/>
              <a:ea typeface="Microsoft JhengHei" panose="020B0604030504040204" pitchFamily="34" charset="-120"/>
            </a:endParaRPr>
          </a:p>
        </p:txBody>
      </p:sp>
      <p:sp>
        <p:nvSpPr>
          <p:cNvPr id="6" name="Rectangle 5">
            <a:extLst>
              <a:ext uri="{FF2B5EF4-FFF2-40B4-BE49-F238E27FC236}">
                <a16:creationId xmlns:a16="http://schemas.microsoft.com/office/drawing/2014/main" id="{BB1652F6-EFDE-4463-ACAE-EDF922DD45B5}"/>
              </a:ext>
            </a:extLst>
          </p:cNvPr>
          <p:cNvSpPr/>
          <p:nvPr/>
        </p:nvSpPr>
        <p:spPr>
          <a:xfrm>
            <a:off x="177046" y="3326368"/>
            <a:ext cx="418704" cy="646331"/>
          </a:xfrm>
          <a:prstGeom prst="rect">
            <a:avLst/>
          </a:prstGeom>
          <a:solidFill>
            <a:srgbClr val="00B050"/>
          </a:solid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p>
        </p:txBody>
      </p:sp>
    </p:spTree>
    <p:extLst>
      <p:ext uri="{BB962C8B-B14F-4D97-AF65-F5344CB8AC3E}">
        <p14:creationId xmlns:p14="http://schemas.microsoft.com/office/powerpoint/2010/main" val="308320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34C62-ADF3-4E64-A3EC-5939E1DAC735}"/>
              </a:ext>
            </a:extLst>
          </p:cNvPr>
          <p:cNvSpPr/>
          <p:nvPr/>
        </p:nvSpPr>
        <p:spPr>
          <a:xfrm>
            <a:off x="220135" y="207309"/>
            <a:ext cx="418704" cy="646331"/>
          </a:xfrm>
          <a:prstGeom prst="rect">
            <a:avLst/>
          </a:prstGeom>
          <a:solidFill>
            <a:srgbClr val="00B050"/>
          </a:solid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p>
        </p:txBody>
      </p:sp>
      <p:sp>
        <p:nvSpPr>
          <p:cNvPr id="4" name="TextBox 3">
            <a:extLst>
              <a:ext uri="{FF2B5EF4-FFF2-40B4-BE49-F238E27FC236}">
                <a16:creationId xmlns:a16="http://schemas.microsoft.com/office/drawing/2014/main" id="{D55BE34C-925A-4C57-A5C0-32FE918DE2BE}"/>
              </a:ext>
            </a:extLst>
          </p:cNvPr>
          <p:cNvSpPr txBox="1"/>
          <p:nvPr/>
        </p:nvSpPr>
        <p:spPr>
          <a:xfrm>
            <a:off x="220135" y="797445"/>
            <a:ext cx="9912156" cy="2123658"/>
          </a:xfrm>
          <a:prstGeom prst="rect">
            <a:avLst/>
          </a:prstGeom>
          <a:noFill/>
        </p:spPr>
        <p:txBody>
          <a:bodyPr wrap="square" rtlCol="0">
            <a:spAutoFit/>
          </a:bodyPr>
          <a:lstStyle/>
          <a:p>
            <a:r>
              <a:rPr lang="zh-TW" altLang="en-US" sz="4400" b="1" dirty="0">
                <a:solidFill>
                  <a:srgbClr val="002060"/>
                </a:solidFill>
                <a:latin typeface="Microsoft JhengHei" panose="020B0604030504040204" pitchFamily="34" charset="-120"/>
                <a:ea typeface="Microsoft JhengHei" panose="020B0604030504040204" pitchFamily="34" charset="-120"/>
              </a:rPr>
              <a:t>救贖的宏恩，歸於至高神，讓我眾人聲，榮耀聖子名。讚美救主耶穌，天使歌不停。羔羊面前俯伏，叩拜至虔誠。</a:t>
            </a:r>
            <a:endParaRPr lang="en-US" sz="4400" b="1" dirty="0">
              <a:solidFill>
                <a:srgbClr val="002060"/>
              </a:solidFill>
              <a:latin typeface="Microsoft JhengHei" panose="020B0604030504040204" pitchFamily="34" charset="-120"/>
              <a:ea typeface="Microsoft JhengHei" panose="020B0604030504040204" pitchFamily="34" charset="-120"/>
            </a:endParaRPr>
          </a:p>
        </p:txBody>
      </p:sp>
      <p:sp>
        <p:nvSpPr>
          <p:cNvPr id="5" name="TextBox 4">
            <a:extLst>
              <a:ext uri="{FF2B5EF4-FFF2-40B4-BE49-F238E27FC236}">
                <a16:creationId xmlns:a16="http://schemas.microsoft.com/office/drawing/2014/main" id="{9BD66C4D-5468-45CC-B2F1-41CAB90D44A8}"/>
              </a:ext>
            </a:extLst>
          </p:cNvPr>
          <p:cNvSpPr txBox="1"/>
          <p:nvPr/>
        </p:nvSpPr>
        <p:spPr>
          <a:xfrm>
            <a:off x="306339" y="3757491"/>
            <a:ext cx="9912156" cy="2123658"/>
          </a:xfrm>
          <a:prstGeom prst="rect">
            <a:avLst/>
          </a:prstGeom>
          <a:noFill/>
        </p:spPr>
        <p:txBody>
          <a:bodyPr wrap="square" rtlCol="0">
            <a:spAutoFit/>
          </a:bodyPr>
          <a:lstStyle/>
          <a:p>
            <a:r>
              <a:rPr lang="zh-TW" altLang="en-US" sz="4400" b="1" dirty="0">
                <a:solidFill>
                  <a:srgbClr val="002060"/>
                </a:solidFill>
                <a:latin typeface="Microsoft JhengHei" panose="020B0604030504040204" pitchFamily="34" charset="-120"/>
                <a:ea typeface="Microsoft JhengHei" panose="020B0604030504040204" pitchFamily="34" charset="-120"/>
              </a:rPr>
              <a:t>我們當敬拜，主配受尊榮，智慧與權柄，皆歸主聖名。與眾天使讚美，主的大權能。感謝無窮大愛，歌聲永不停。</a:t>
            </a:r>
            <a:endParaRPr lang="en-US" sz="4400" b="1" dirty="0">
              <a:solidFill>
                <a:srgbClr val="002060"/>
              </a:solidFill>
              <a:latin typeface="Microsoft JhengHei" panose="020B0604030504040204" pitchFamily="34" charset="-120"/>
              <a:ea typeface="Microsoft JhengHei" panose="020B0604030504040204" pitchFamily="34" charset="-120"/>
            </a:endParaRPr>
          </a:p>
        </p:txBody>
      </p:sp>
      <p:sp>
        <p:nvSpPr>
          <p:cNvPr id="6" name="Rectangle 5">
            <a:extLst>
              <a:ext uri="{FF2B5EF4-FFF2-40B4-BE49-F238E27FC236}">
                <a16:creationId xmlns:a16="http://schemas.microsoft.com/office/drawing/2014/main" id="{BB1652F6-EFDE-4463-ACAE-EDF922DD45B5}"/>
              </a:ext>
            </a:extLst>
          </p:cNvPr>
          <p:cNvSpPr/>
          <p:nvPr/>
        </p:nvSpPr>
        <p:spPr>
          <a:xfrm>
            <a:off x="220135" y="3064510"/>
            <a:ext cx="418704" cy="646331"/>
          </a:xfrm>
          <a:prstGeom prst="rect">
            <a:avLst/>
          </a:prstGeom>
          <a:solidFill>
            <a:srgbClr val="00B050"/>
          </a:solid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p>
        </p:txBody>
      </p:sp>
    </p:spTree>
    <p:extLst>
      <p:ext uri="{BB962C8B-B14F-4D97-AF65-F5344CB8AC3E}">
        <p14:creationId xmlns:p14="http://schemas.microsoft.com/office/powerpoint/2010/main" val="289567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78843-0B4F-459B-9542-4E347D48148D}"/>
              </a:ext>
            </a:extLst>
          </p:cNvPr>
          <p:cNvSpPr/>
          <p:nvPr/>
        </p:nvSpPr>
        <p:spPr>
          <a:xfrm>
            <a:off x="277092" y="4333827"/>
            <a:ext cx="10621819" cy="1938992"/>
          </a:xfrm>
          <a:prstGeom prst="rect">
            <a:avLst/>
          </a:prstGeom>
        </p:spPr>
        <p:txBody>
          <a:bodyPr wrap="square">
            <a:spAutoFit/>
          </a:bodyPr>
          <a:lstStyle/>
          <a:p>
            <a:r>
              <a:rPr lang="en-US" sz="2400" b="1" baseline="30000" dirty="0">
                <a:solidFill>
                  <a:srgbClr val="002060"/>
                </a:solidFill>
                <a:latin typeface="Arial Narrow" panose="020B0606020202030204" pitchFamily="34" charset="0"/>
              </a:rPr>
              <a:t>24 </a:t>
            </a:r>
            <a:r>
              <a:rPr lang="en-US" sz="2400" dirty="0">
                <a:solidFill>
                  <a:srgbClr val="002060"/>
                </a:solidFill>
                <a:latin typeface="Arial Narrow" panose="020B0606020202030204" pitchFamily="34" charset="0"/>
              </a:rPr>
              <a:t>A dispute also arose among them as to which of them was considered to be greatest. </a:t>
            </a:r>
            <a:r>
              <a:rPr lang="en-US" sz="2400" b="1" baseline="30000" dirty="0">
                <a:solidFill>
                  <a:srgbClr val="002060"/>
                </a:solidFill>
                <a:latin typeface="Arial Narrow" panose="020B0606020202030204" pitchFamily="34" charset="0"/>
              </a:rPr>
              <a:t>25 </a:t>
            </a:r>
            <a:r>
              <a:rPr lang="en-US" sz="2400" dirty="0">
                <a:solidFill>
                  <a:srgbClr val="002060"/>
                </a:solidFill>
                <a:latin typeface="Arial Narrow" panose="020B0606020202030204" pitchFamily="34" charset="0"/>
              </a:rPr>
              <a:t>Jesus said to them, “The kings of the Gentiles lord it over them; and those who exercise authority over them call themselves Benefactors. </a:t>
            </a:r>
            <a:r>
              <a:rPr lang="en-US" sz="2400" b="1" baseline="30000" dirty="0">
                <a:solidFill>
                  <a:srgbClr val="002060"/>
                </a:solidFill>
                <a:latin typeface="Arial Narrow" panose="020B0606020202030204" pitchFamily="34" charset="0"/>
              </a:rPr>
              <a:t>26 </a:t>
            </a:r>
            <a:r>
              <a:rPr lang="en-US" sz="2400" dirty="0">
                <a:solidFill>
                  <a:srgbClr val="002060"/>
                </a:solidFill>
                <a:latin typeface="Arial Narrow" panose="020B0606020202030204" pitchFamily="34" charset="0"/>
              </a:rPr>
              <a:t>But you are not to be like that. Instead, the greatest among you should be like the youngest, and the one who rules like the one who serves. </a:t>
            </a:r>
            <a:r>
              <a:rPr lang="en-US" sz="2400" b="1" baseline="30000" dirty="0">
                <a:solidFill>
                  <a:srgbClr val="002060"/>
                </a:solidFill>
                <a:latin typeface="Arial Narrow" panose="020B0606020202030204" pitchFamily="34" charset="0"/>
              </a:rPr>
              <a:t>27 </a:t>
            </a:r>
            <a:r>
              <a:rPr lang="en-US" sz="2400" dirty="0">
                <a:solidFill>
                  <a:srgbClr val="002060"/>
                </a:solidFill>
                <a:latin typeface="Arial Narrow" panose="020B0606020202030204" pitchFamily="34" charset="0"/>
              </a:rPr>
              <a:t>For who is greater, the one who is at the table or the one who serves? </a:t>
            </a:r>
            <a:endParaRPr lang="en-US" sz="2400" b="0" i="0" dirty="0">
              <a:solidFill>
                <a:srgbClr val="002060"/>
              </a:solidFill>
              <a:effectLst/>
              <a:latin typeface="Arial Narrow" panose="020B0606020202030204" pitchFamily="34" charset="0"/>
            </a:endParaRPr>
          </a:p>
        </p:txBody>
      </p:sp>
      <p:sp>
        <p:nvSpPr>
          <p:cNvPr id="3" name="Rectangle 2">
            <a:extLst>
              <a:ext uri="{FF2B5EF4-FFF2-40B4-BE49-F238E27FC236}">
                <a16:creationId xmlns:a16="http://schemas.microsoft.com/office/drawing/2014/main" id="{25CE594A-C4A6-40A1-8EE9-D6A01E5F248E}"/>
              </a:ext>
            </a:extLst>
          </p:cNvPr>
          <p:cNvSpPr/>
          <p:nvPr/>
        </p:nvSpPr>
        <p:spPr>
          <a:xfrm>
            <a:off x="277092" y="178843"/>
            <a:ext cx="10714181" cy="4154984"/>
          </a:xfrm>
          <a:prstGeom prst="rect">
            <a:avLst/>
          </a:prstGeom>
        </p:spPr>
        <p:txBody>
          <a:bodyPr wrap="square">
            <a:spAutoFit/>
          </a:bodyPr>
          <a:lstStyle/>
          <a:p>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24 </a:t>
            </a:r>
            <a:r>
              <a:rPr lang="zh-CN" altLang="en-US" sz="4400" b="1" kern="0" spc="-100" dirty="0">
                <a:solidFill>
                  <a:srgbClr val="002060"/>
                </a:solidFill>
                <a:latin typeface="Arial Narrow" panose="020B0606020202030204" pitchFamily="34" charset="0"/>
                <a:ea typeface="Microsoft JhengHei" panose="020B0604030504040204" pitchFamily="34" charset="-120"/>
              </a:rPr>
              <a:t>门徒起了争论：他们中间哪一个可算为大。</a:t>
            </a:r>
            <a:endParaRPr lang="en-US" altLang="zh-CN" sz="4400" b="1" kern="0" spc="-100" dirty="0">
              <a:solidFill>
                <a:srgbClr val="002060"/>
              </a:solidFill>
              <a:latin typeface="Arial Narrow" panose="020B0606020202030204" pitchFamily="34" charset="0"/>
              <a:ea typeface="Microsoft JhengHei" panose="020B0604030504040204" pitchFamily="34" charset="-120"/>
            </a:endParaRPr>
          </a:p>
          <a:p>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25 </a:t>
            </a:r>
            <a:r>
              <a:rPr lang="zh-CN" altLang="en-US" sz="4400" b="1" kern="0" spc="-100" dirty="0">
                <a:solidFill>
                  <a:srgbClr val="002060"/>
                </a:solidFill>
                <a:latin typeface="Arial Narrow" panose="020B0606020202030204" pitchFamily="34" charset="0"/>
                <a:ea typeface="Microsoft JhengHei" panose="020B0604030504040204" pitchFamily="34" charset="-120"/>
              </a:rPr>
              <a:t>耶稣说：外邦人有君王为主治理他们，那掌权管他们的称为恩主。 </a:t>
            </a:r>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26 </a:t>
            </a:r>
            <a:r>
              <a:rPr lang="zh-CN" altLang="en-US" sz="4400" b="1" kern="0" spc="-100" dirty="0">
                <a:solidFill>
                  <a:srgbClr val="002060"/>
                </a:solidFill>
                <a:latin typeface="Arial Narrow" panose="020B0606020202030204" pitchFamily="34" charset="0"/>
                <a:ea typeface="Microsoft JhengHei" panose="020B0604030504040204" pitchFamily="34" charset="-120"/>
              </a:rPr>
              <a:t>但你们不可这样，你们里头为大的，倒要像年幼的；为首领的，倒要像服侍人的。 </a:t>
            </a:r>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27 </a:t>
            </a:r>
            <a:r>
              <a:rPr lang="zh-CN" altLang="en-US" sz="4400" b="1" kern="0" spc="-100" dirty="0">
                <a:solidFill>
                  <a:srgbClr val="002060"/>
                </a:solidFill>
                <a:latin typeface="Arial Narrow" panose="020B0606020202030204" pitchFamily="34" charset="0"/>
                <a:ea typeface="Microsoft JhengHei" panose="020B0604030504040204" pitchFamily="34" charset="-120"/>
              </a:rPr>
              <a:t>是谁为大？是坐席的呢，是服侍人的呢？不是坐席的大吗？</a:t>
            </a:r>
            <a:endParaRPr lang="en-US" sz="4400" b="1" kern="0" spc="-100" dirty="0">
              <a:solidFill>
                <a:srgbClr val="002060"/>
              </a:solidFill>
              <a:latin typeface="Arial Narrow" panose="020B0606020202030204" pitchFamily="34" charset="0"/>
              <a:ea typeface="Microsoft JhengHei" panose="020B0604030504040204" pitchFamily="34" charset="-120"/>
            </a:endParaRPr>
          </a:p>
        </p:txBody>
      </p:sp>
    </p:spTree>
    <p:extLst>
      <p:ext uri="{BB962C8B-B14F-4D97-AF65-F5344CB8AC3E}">
        <p14:creationId xmlns:p14="http://schemas.microsoft.com/office/powerpoint/2010/main" val="412248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78843-0B4F-459B-9542-4E347D48148D}"/>
              </a:ext>
            </a:extLst>
          </p:cNvPr>
          <p:cNvSpPr/>
          <p:nvPr/>
        </p:nvSpPr>
        <p:spPr>
          <a:xfrm>
            <a:off x="258618" y="4592782"/>
            <a:ext cx="10898909" cy="1938992"/>
          </a:xfrm>
          <a:prstGeom prst="rect">
            <a:avLst/>
          </a:prstGeom>
        </p:spPr>
        <p:txBody>
          <a:bodyPr wrap="square">
            <a:spAutoFit/>
          </a:bodyPr>
          <a:lstStyle/>
          <a:p>
            <a:r>
              <a:rPr lang="en-US" sz="2400" dirty="0">
                <a:solidFill>
                  <a:srgbClr val="002060"/>
                </a:solidFill>
                <a:latin typeface="Arial Narrow" panose="020B0606020202030204" pitchFamily="34" charset="0"/>
              </a:rPr>
              <a:t>Is it not the one who is at the table? But I am among you as one who serves. </a:t>
            </a:r>
            <a:r>
              <a:rPr lang="en-US" sz="2400" b="1" baseline="30000" dirty="0">
                <a:solidFill>
                  <a:srgbClr val="002060"/>
                </a:solidFill>
                <a:latin typeface="Arial Narrow" panose="020B0606020202030204" pitchFamily="34" charset="0"/>
              </a:rPr>
              <a:t>28 </a:t>
            </a:r>
            <a:r>
              <a:rPr lang="en-US" sz="2400" dirty="0">
                <a:solidFill>
                  <a:srgbClr val="002060"/>
                </a:solidFill>
                <a:latin typeface="Arial Narrow" panose="020B0606020202030204" pitchFamily="34" charset="0"/>
              </a:rPr>
              <a:t>You are those who have stood by me in my trials. </a:t>
            </a:r>
            <a:r>
              <a:rPr lang="en-US" sz="2400" b="1" baseline="30000" dirty="0">
                <a:solidFill>
                  <a:srgbClr val="002060"/>
                </a:solidFill>
                <a:latin typeface="Arial Narrow" panose="020B0606020202030204" pitchFamily="34" charset="0"/>
              </a:rPr>
              <a:t>29 </a:t>
            </a:r>
            <a:r>
              <a:rPr lang="en-US" sz="2400" dirty="0">
                <a:solidFill>
                  <a:srgbClr val="002060"/>
                </a:solidFill>
                <a:latin typeface="Arial Narrow" panose="020B0606020202030204" pitchFamily="34" charset="0"/>
              </a:rPr>
              <a:t>And I confer on you a kingdom, just as my Father conferred one on me, </a:t>
            </a:r>
            <a:r>
              <a:rPr lang="en-US" sz="2400" b="1" baseline="30000" dirty="0">
                <a:solidFill>
                  <a:srgbClr val="002060"/>
                </a:solidFill>
                <a:latin typeface="Arial Narrow" panose="020B0606020202030204" pitchFamily="34" charset="0"/>
              </a:rPr>
              <a:t>30 </a:t>
            </a:r>
            <a:r>
              <a:rPr lang="en-US" sz="2400" dirty="0">
                <a:solidFill>
                  <a:srgbClr val="002060"/>
                </a:solidFill>
                <a:latin typeface="Arial Narrow" panose="020B0606020202030204" pitchFamily="34" charset="0"/>
              </a:rPr>
              <a:t>so that you may eat and drink at my table in my kingdom and sit on thrones, judging the twelve tribes of Israel. </a:t>
            </a:r>
            <a:r>
              <a:rPr lang="en-US" sz="2400" b="1" baseline="30000" dirty="0">
                <a:solidFill>
                  <a:srgbClr val="002060"/>
                </a:solidFill>
                <a:latin typeface="Arial Narrow" panose="020B0606020202030204" pitchFamily="34" charset="0"/>
              </a:rPr>
              <a:t>31 </a:t>
            </a:r>
            <a:r>
              <a:rPr lang="en-US" sz="2400" dirty="0">
                <a:solidFill>
                  <a:srgbClr val="002060"/>
                </a:solidFill>
                <a:latin typeface="Arial Narrow" panose="020B0606020202030204" pitchFamily="34" charset="0"/>
              </a:rPr>
              <a:t>“Simon, Simon, Satan has asked to sift all of you as wheat. </a:t>
            </a:r>
            <a:endParaRPr lang="en-US" sz="2400" b="0" i="0" dirty="0">
              <a:solidFill>
                <a:srgbClr val="002060"/>
              </a:solidFill>
              <a:effectLst/>
              <a:latin typeface="Arial Narrow" panose="020B0606020202030204" pitchFamily="34" charset="0"/>
            </a:endParaRPr>
          </a:p>
        </p:txBody>
      </p:sp>
      <p:sp>
        <p:nvSpPr>
          <p:cNvPr id="3" name="Rectangle 2">
            <a:extLst>
              <a:ext uri="{FF2B5EF4-FFF2-40B4-BE49-F238E27FC236}">
                <a16:creationId xmlns:a16="http://schemas.microsoft.com/office/drawing/2014/main" id="{25CE594A-C4A6-40A1-8EE9-D6A01E5F248E}"/>
              </a:ext>
            </a:extLst>
          </p:cNvPr>
          <p:cNvSpPr/>
          <p:nvPr/>
        </p:nvSpPr>
        <p:spPr>
          <a:xfrm>
            <a:off x="258618" y="289679"/>
            <a:ext cx="10686473" cy="4154984"/>
          </a:xfrm>
          <a:prstGeom prst="rect">
            <a:avLst/>
          </a:prstGeom>
        </p:spPr>
        <p:txBody>
          <a:bodyPr wrap="square">
            <a:spAutoFit/>
          </a:bodyPr>
          <a:lstStyle/>
          <a:p>
            <a:r>
              <a:rPr lang="zh-CN" altLang="en-US" sz="4400" b="1" kern="0" spc="-100" dirty="0">
                <a:solidFill>
                  <a:srgbClr val="002060"/>
                </a:solidFill>
                <a:latin typeface="Arial Narrow" panose="020B0606020202030204" pitchFamily="34" charset="0"/>
                <a:ea typeface="Microsoft JhengHei" panose="020B0604030504040204" pitchFamily="34" charset="-120"/>
              </a:rPr>
              <a:t>然而，我在你们中间如同服侍人的。 </a:t>
            </a:r>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28</a:t>
            </a:r>
            <a:r>
              <a:rPr lang="en-US" altLang="zh-CN" sz="44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4400" b="1" kern="0" spc="-100" dirty="0">
                <a:solidFill>
                  <a:srgbClr val="002060"/>
                </a:solidFill>
                <a:latin typeface="Arial Narrow" panose="020B0606020202030204" pitchFamily="34" charset="0"/>
                <a:ea typeface="Microsoft JhengHei" panose="020B0604030504040204" pitchFamily="34" charset="-120"/>
              </a:rPr>
              <a:t>我在磨炼之中，常和我同在的就是你们。 </a:t>
            </a:r>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29</a:t>
            </a:r>
            <a:r>
              <a:rPr lang="en-US" altLang="zh-CN" sz="44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4400" b="1" kern="0" spc="-100" dirty="0">
                <a:solidFill>
                  <a:srgbClr val="002060"/>
                </a:solidFill>
                <a:latin typeface="Arial Narrow" panose="020B0606020202030204" pitchFamily="34" charset="0"/>
                <a:ea typeface="Microsoft JhengHei" panose="020B0604030504040204" pitchFamily="34" charset="-120"/>
              </a:rPr>
              <a:t>我将国赐给你们，正如我父赐给我一样， </a:t>
            </a:r>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30</a:t>
            </a:r>
            <a:r>
              <a:rPr lang="en-US" altLang="zh-CN" sz="44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4400" b="1" kern="0" spc="-100" dirty="0">
                <a:solidFill>
                  <a:srgbClr val="002060"/>
                </a:solidFill>
                <a:latin typeface="Arial Narrow" panose="020B0606020202030204" pitchFamily="34" charset="0"/>
                <a:ea typeface="Microsoft JhengHei" panose="020B0604030504040204" pitchFamily="34" charset="-120"/>
              </a:rPr>
              <a:t>叫你们在我国里坐在我的席上吃喝，并且坐在宝座上审判</a:t>
            </a:r>
            <a:r>
              <a:rPr lang="zh-CN" altLang="en-US" sz="4400" b="1" u="sng" kern="0" spc="-100" dirty="0">
                <a:solidFill>
                  <a:srgbClr val="002060"/>
                </a:solidFill>
                <a:latin typeface="Arial Narrow" panose="020B0606020202030204" pitchFamily="34" charset="0"/>
                <a:ea typeface="Microsoft JhengHei" panose="020B0604030504040204" pitchFamily="34" charset="-120"/>
              </a:rPr>
              <a:t>以色列</a:t>
            </a:r>
            <a:r>
              <a:rPr lang="zh-CN" altLang="en-US" sz="4400" b="1" kern="0" spc="-100" dirty="0">
                <a:solidFill>
                  <a:srgbClr val="002060"/>
                </a:solidFill>
                <a:latin typeface="Arial Narrow" panose="020B0606020202030204" pitchFamily="34" charset="0"/>
                <a:ea typeface="Microsoft JhengHei" panose="020B0604030504040204" pitchFamily="34" charset="-120"/>
              </a:rPr>
              <a:t>十二个支派。</a:t>
            </a:r>
            <a:r>
              <a:rPr lang="zh-CN" altLang="en-US" sz="4400" b="1" kern="0" spc="-100" baseline="30000" dirty="0">
                <a:solidFill>
                  <a:srgbClr val="002060"/>
                </a:solidFill>
                <a:latin typeface="Arial Narrow" panose="020B0606020202030204" pitchFamily="34" charset="0"/>
                <a:ea typeface="Microsoft JhengHei" panose="020B0604030504040204" pitchFamily="34" charset="-120"/>
              </a:rPr>
              <a:t> </a:t>
            </a:r>
            <a:r>
              <a:rPr lang="en-US" altLang="zh-CN" sz="4400" b="1" kern="0" spc="-100" baseline="30000" dirty="0">
                <a:solidFill>
                  <a:srgbClr val="C00000"/>
                </a:solidFill>
                <a:latin typeface="Arial Narrow" panose="020B0606020202030204" pitchFamily="34" charset="0"/>
                <a:ea typeface="Microsoft JhengHei" panose="020B0604030504040204" pitchFamily="34" charset="-120"/>
              </a:rPr>
              <a:t>31</a:t>
            </a:r>
            <a:r>
              <a:rPr lang="en-US" altLang="zh-CN" sz="4400" b="1" kern="0" spc="-100" baseline="30000" dirty="0">
                <a:solidFill>
                  <a:srgbClr val="002060"/>
                </a:solidFill>
                <a:latin typeface="Arial Narrow" panose="020B0606020202030204" pitchFamily="34" charset="0"/>
                <a:ea typeface="Microsoft JhengHei" panose="020B0604030504040204" pitchFamily="34" charset="-120"/>
              </a:rPr>
              <a:t> </a:t>
            </a:r>
            <a:r>
              <a:rPr lang="zh-CN" altLang="en-US" sz="4400" b="1" kern="0" spc="-100" dirty="0">
                <a:solidFill>
                  <a:srgbClr val="002060"/>
                </a:solidFill>
                <a:latin typeface="Arial Narrow" panose="020B0606020202030204" pitchFamily="34" charset="0"/>
                <a:ea typeface="Microsoft JhengHei" panose="020B0604030504040204" pitchFamily="34" charset="-120"/>
              </a:rPr>
              <a:t>主又说：</a:t>
            </a:r>
            <a:r>
              <a:rPr lang="zh-CN" altLang="en-US" sz="4400" b="1" u="sng" kern="0" spc="-100" dirty="0">
                <a:solidFill>
                  <a:srgbClr val="002060"/>
                </a:solidFill>
                <a:latin typeface="Arial Narrow" panose="020B0606020202030204" pitchFamily="34" charset="0"/>
                <a:ea typeface="Microsoft JhengHei" panose="020B0604030504040204" pitchFamily="34" charset="-120"/>
              </a:rPr>
              <a:t>西门</a:t>
            </a:r>
            <a:r>
              <a:rPr lang="zh-CN" altLang="en-US" sz="4400" b="1" kern="0" spc="-100" dirty="0">
                <a:solidFill>
                  <a:srgbClr val="002060"/>
                </a:solidFill>
                <a:latin typeface="Arial Narrow" panose="020B0606020202030204" pitchFamily="34" charset="0"/>
                <a:ea typeface="Microsoft JhengHei" panose="020B0604030504040204" pitchFamily="34" charset="-120"/>
              </a:rPr>
              <a:t>，</a:t>
            </a:r>
            <a:r>
              <a:rPr lang="zh-CN" altLang="en-US" sz="4400" b="1" u="sng" kern="0" spc="-100" dirty="0">
                <a:solidFill>
                  <a:srgbClr val="002060"/>
                </a:solidFill>
                <a:latin typeface="Arial Narrow" panose="020B0606020202030204" pitchFamily="34" charset="0"/>
                <a:ea typeface="Microsoft JhengHei" panose="020B0604030504040204" pitchFamily="34" charset="-120"/>
              </a:rPr>
              <a:t>西门</a:t>
            </a:r>
            <a:r>
              <a:rPr lang="zh-CN" altLang="en-US" sz="4400" b="1" kern="0" spc="-100" dirty="0">
                <a:solidFill>
                  <a:srgbClr val="002060"/>
                </a:solidFill>
                <a:latin typeface="Arial Narrow" panose="020B0606020202030204" pitchFamily="34" charset="0"/>
                <a:ea typeface="Microsoft JhengHei" panose="020B0604030504040204" pitchFamily="34" charset="-120"/>
              </a:rPr>
              <a:t>，</a:t>
            </a:r>
            <a:r>
              <a:rPr lang="zh-CN" altLang="en-US" sz="4400" b="1" u="sng" kern="0" spc="-100" dirty="0">
                <a:solidFill>
                  <a:srgbClr val="002060"/>
                </a:solidFill>
                <a:latin typeface="Arial Narrow" panose="020B0606020202030204" pitchFamily="34" charset="0"/>
                <a:ea typeface="Microsoft JhengHei" panose="020B0604030504040204" pitchFamily="34" charset="-120"/>
              </a:rPr>
              <a:t>撒旦</a:t>
            </a:r>
            <a:r>
              <a:rPr lang="zh-CN" altLang="en-US" sz="4400" b="1" kern="0" spc="-100" dirty="0">
                <a:solidFill>
                  <a:srgbClr val="002060"/>
                </a:solidFill>
                <a:latin typeface="Arial Narrow" panose="020B0606020202030204" pitchFamily="34" charset="0"/>
                <a:ea typeface="Microsoft JhengHei" panose="020B0604030504040204" pitchFamily="34" charset="-120"/>
              </a:rPr>
              <a:t>想要得着你们，</a:t>
            </a:r>
            <a:endParaRPr lang="en-US" sz="4400" b="1" kern="0" spc="-100" dirty="0">
              <a:solidFill>
                <a:srgbClr val="002060"/>
              </a:solidFill>
              <a:latin typeface="Arial Narrow" panose="020B0606020202030204" pitchFamily="34" charset="0"/>
              <a:ea typeface="Microsoft JhengHei" panose="020B0604030504040204" pitchFamily="34" charset="-120"/>
            </a:endParaRPr>
          </a:p>
        </p:txBody>
      </p:sp>
    </p:spTree>
    <p:extLst>
      <p:ext uri="{BB962C8B-B14F-4D97-AF65-F5344CB8AC3E}">
        <p14:creationId xmlns:p14="http://schemas.microsoft.com/office/powerpoint/2010/main" val="412293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78843-0B4F-459B-9542-4E347D48148D}"/>
              </a:ext>
            </a:extLst>
          </p:cNvPr>
          <p:cNvSpPr/>
          <p:nvPr/>
        </p:nvSpPr>
        <p:spPr>
          <a:xfrm>
            <a:off x="332508" y="4602018"/>
            <a:ext cx="10160001" cy="1569660"/>
          </a:xfrm>
          <a:prstGeom prst="rect">
            <a:avLst/>
          </a:prstGeom>
        </p:spPr>
        <p:txBody>
          <a:bodyPr wrap="square">
            <a:spAutoFit/>
          </a:bodyPr>
          <a:lstStyle/>
          <a:p>
            <a:r>
              <a:rPr lang="en-US" sz="2400" b="1" baseline="30000" dirty="0">
                <a:solidFill>
                  <a:srgbClr val="002060"/>
                </a:solidFill>
                <a:latin typeface="Arial Narrow" panose="020B0606020202030204" pitchFamily="34" charset="0"/>
              </a:rPr>
              <a:t>32 </a:t>
            </a:r>
            <a:r>
              <a:rPr lang="en-US" sz="2400" b="1" dirty="0">
                <a:solidFill>
                  <a:srgbClr val="002060"/>
                </a:solidFill>
                <a:latin typeface="Arial Narrow" panose="020B0606020202030204" pitchFamily="34" charset="0"/>
              </a:rPr>
              <a:t>But I have prayed for you, Simon, that your faith may not fail. And when you have turned back, strengthen your brothers.” </a:t>
            </a:r>
            <a:r>
              <a:rPr lang="en-US" sz="2400" b="1" baseline="30000" dirty="0">
                <a:solidFill>
                  <a:srgbClr val="002060"/>
                </a:solidFill>
                <a:latin typeface="Arial Narrow" panose="020B0606020202030204" pitchFamily="34" charset="0"/>
              </a:rPr>
              <a:t>33 </a:t>
            </a:r>
            <a:r>
              <a:rPr lang="en-US" sz="2400" b="1" dirty="0">
                <a:solidFill>
                  <a:srgbClr val="002060"/>
                </a:solidFill>
                <a:latin typeface="Arial Narrow" panose="020B0606020202030204" pitchFamily="34" charset="0"/>
              </a:rPr>
              <a:t>But he replied, “Lord, I am ready to go with you to prison and to death.” </a:t>
            </a:r>
            <a:r>
              <a:rPr lang="en-US" sz="2400" b="1" baseline="30000" dirty="0">
                <a:solidFill>
                  <a:srgbClr val="002060"/>
                </a:solidFill>
                <a:latin typeface="Arial Narrow" panose="020B0606020202030204" pitchFamily="34" charset="0"/>
              </a:rPr>
              <a:t>34 </a:t>
            </a:r>
            <a:r>
              <a:rPr lang="en-US" sz="2400" b="1" dirty="0">
                <a:solidFill>
                  <a:srgbClr val="002060"/>
                </a:solidFill>
                <a:latin typeface="Arial Narrow" panose="020B0606020202030204" pitchFamily="34" charset="0"/>
              </a:rPr>
              <a:t>Jesus answered, “I tell you, Peter, before the rooster crows today, you will deny three times that you know me.”</a:t>
            </a:r>
            <a:endParaRPr lang="en-US" sz="2400" b="1" i="0" dirty="0">
              <a:solidFill>
                <a:srgbClr val="002060"/>
              </a:solidFill>
              <a:effectLst/>
              <a:latin typeface="Arial Narrow" panose="020B0606020202030204" pitchFamily="34" charset="0"/>
            </a:endParaRPr>
          </a:p>
        </p:txBody>
      </p:sp>
      <p:sp>
        <p:nvSpPr>
          <p:cNvPr id="3" name="Rectangle 2">
            <a:extLst>
              <a:ext uri="{FF2B5EF4-FFF2-40B4-BE49-F238E27FC236}">
                <a16:creationId xmlns:a16="http://schemas.microsoft.com/office/drawing/2014/main" id="{25CE594A-C4A6-40A1-8EE9-D6A01E5F248E}"/>
              </a:ext>
            </a:extLst>
          </p:cNvPr>
          <p:cNvSpPr/>
          <p:nvPr/>
        </p:nvSpPr>
        <p:spPr>
          <a:xfrm>
            <a:off x="203200" y="77703"/>
            <a:ext cx="10289309" cy="4524315"/>
          </a:xfrm>
          <a:prstGeom prst="rect">
            <a:avLst/>
          </a:prstGeom>
        </p:spPr>
        <p:txBody>
          <a:bodyPr wrap="square">
            <a:spAutoFit/>
          </a:bodyPr>
          <a:lstStyle/>
          <a:p>
            <a:r>
              <a:rPr lang="zh-CN" altLang="en-US" sz="4800" b="1" kern="0" spc="-300" dirty="0">
                <a:solidFill>
                  <a:srgbClr val="002060"/>
                </a:solidFill>
                <a:latin typeface="Arial Narrow" panose="020B0606020202030204" pitchFamily="34" charset="0"/>
                <a:ea typeface="Microsoft JhengHei" panose="020B0604030504040204" pitchFamily="34" charset="-120"/>
              </a:rPr>
              <a:t>好筛你们像筛麦子一样。 </a:t>
            </a:r>
            <a:r>
              <a:rPr lang="en-US" altLang="zh-CN" sz="4800" b="1" kern="0" spc="-300" baseline="30000" dirty="0">
                <a:solidFill>
                  <a:srgbClr val="C00000"/>
                </a:solidFill>
                <a:latin typeface="Arial Narrow" panose="020B0606020202030204" pitchFamily="34" charset="0"/>
                <a:ea typeface="Microsoft JhengHei" panose="020B0604030504040204" pitchFamily="34" charset="-120"/>
              </a:rPr>
              <a:t>32</a:t>
            </a:r>
            <a:r>
              <a:rPr lang="en-US" altLang="zh-CN" sz="4800" b="1" kern="0" spc="-300" baseline="30000" dirty="0">
                <a:solidFill>
                  <a:srgbClr val="002060"/>
                </a:solidFill>
                <a:latin typeface="Arial Narrow" panose="020B0606020202030204" pitchFamily="34" charset="0"/>
                <a:ea typeface="Microsoft JhengHei" panose="020B0604030504040204" pitchFamily="34" charset="-120"/>
              </a:rPr>
              <a:t> </a:t>
            </a:r>
            <a:r>
              <a:rPr lang="zh-CN" altLang="en-US" sz="4800" b="1" kern="0" spc="-300" dirty="0">
                <a:solidFill>
                  <a:srgbClr val="002060"/>
                </a:solidFill>
                <a:latin typeface="Arial Narrow" panose="020B0606020202030204" pitchFamily="34" charset="0"/>
                <a:ea typeface="Microsoft JhengHei" panose="020B0604030504040204" pitchFamily="34" charset="-120"/>
              </a:rPr>
              <a:t>但我已经为你祈求，叫你不至于失了信心。你回头以后，要坚固你的弟兄。 </a:t>
            </a:r>
            <a:r>
              <a:rPr lang="en-US" altLang="zh-CN" sz="4800" b="1" kern="0" spc="-300" baseline="30000" dirty="0">
                <a:solidFill>
                  <a:srgbClr val="C00000"/>
                </a:solidFill>
                <a:latin typeface="Arial Narrow" panose="020B0606020202030204" pitchFamily="34" charset="0"/>
                <a:ea typeface="Microsoft JhengHei" panose="020B0604030504040204" pitchFamily="34" charset="-120"/>
              </a:rPr>
              <a:t>33 </a:t>
            </a:r>
            <a:r>
              <a:rPr lang="zh-CN" altLang="en-US" sz="4800" b="1" u="sng" kern="0" spc="-300" dirty="0">
                <a:solidFill>
                  <a:srgbClr val="002060"/>
                </a:solidFill>
                <a:latin typeface="Arial Narrow" panose="020B0606020202030204" pitchFamily="34" charset="0"/>
                <a:ea typeface="Microsoft JhengHei" panose="020B0604030504040204" pitchFamily="34" charset="-120"/>
              </a:rPr>
              <a:t>彼得</a:t>
            </a:r>
            <a:r>
              <a:rPr lang="zh-CN" altLang="en-US" sz="4800" b="1" kern="0" spc="-300" dirty="0">
                <a:solidFill>
                  <a:srgbClr val="002060"/>
                </a:solidFill>
                <a:latin typeface="Arial Narrow" panose="020B0606020202030204" pitchFamily="34" charset="0"/>
                <a:ea typeface="Microsoft JhengHei" panose="020B0604030504040204" pitchFamily="34" charset="-120"/>
              </a:rPr>
              <a:t>说：主啊，我就是同你下监，同你受死，也是甘心！ </a:t>
            </a:r>
            <a:r>
              <a:rPr lang="en-US" altLang="zh-CN" sz="4800" b="1" kern="0" spc="-300" baseline="30000" dirty="0">
                <a:solidFill>
                  <a:srgbClr val="C00000"/>
                </a:solidFill>
                <a:latin typeface="Arial Narrow" panose="020B0606020202030204" pitchFamily="34" charset="0"/>
                <a:ea typeface="Microsoft JhengHei" panose="020B0604030504040204" pitchFamily="34" charset="-120"/>
              </a:rPr>
              <a:t>34 </a:t>
            </a:r>
            <a:r>
              <a:rPr lang="zh-CN" altLang="en-US" sz="4800" b="1" kern="0" spc="-300" dirty="0">
                <a:solidFill>
                  <a:srgbClr val="002060"/>
                </a:solidFill>
                <a:latin typeface="Arial Narrow" panose="020B0606020202030204" pitchFamily="34" charset="0"/>
                <a:ea typeface="Microsoft JhengHei" panose="020B0604030504040204" pitchFamily="34" charset="-120"/>
              </a:rPr>
              <a:t>耶稣说：</a:t>
            </a:r>
            <a:r>
              <a:rPr lang="zh-CN" altLang="en-US" sz="4800" b="1" u="sng" kern="0" spc="-300" dirty="0">
                <a:solidFill>
                  <a:srgbClr val="002060"/>
                </a:solidFill>
                <a:latin typeface="Arial Narrow" panose="020B0606020202030204" pitchFamily="34" charset="0"/>
                <a:ea typeface="Microsoft JhengHei" panose="020B0604030504040204" pitchFamily="34" charset="-120"/>
              </a:rPr>
              <a:t>彼得</a:t>
            </a:r>
            <a:r>
              <a:rPr lang="zh-CN" altLang="en-US" sz="4800" b="1" kern="0" spc="-300" dirty="0">
                <a:solidFill>
                  <a:srgbClr val="002060"/>
                </a:solidFill>
                <a:latin typeface="Arial Narrow" panose="020B0606020202030204" pitchFamily="34" charset="0"/>
                <a:ea typeface="Microsoft JhengHei" panose="020B0604030504040204" pitchFamily="34" charset="-120"/>
              </a:rPr>
              <a:t>，我告诉你：今日鸡还没有叫，你要三次说不认得我。</a:t>
            </a:r>
            <a:endParaRPr lang="en-US" sz="4800" b="1" kern="0" spc="-300" dirty="0">
              <a:solidFill>
                <a:srgbClr val="002060"/>
              </a:solidFill>
              <a:latin typeface="Arial Narrow" panose="020B0606020202030204" pitchFamily="34" charset="0"/>
              <a:ea typeface="Microsoft JhengHei" panose="020B0604030504040204" pitchFamily="34" charset="-120"/>
            </a:endParaRPr>
          </a:p>
        </p:txBody>
      </p:sp>
    </p:spTree>
    <p:extLst>
      <p:ext uri="{BB962C8B-B14F-4D97-AF65-F5344CB8AC3E}">
        <p14:creationId xmlns:p14="http://schemas.microsoft.com/office/powerpoint/2010/main" val="185454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536F1-35F3-492D-A52D-3323BD150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43" y="128598"/>
            <a:ext cx="1901333" cy="1904375"/>
          </a:xfrm>
          <a:prstGeom prst="rect">
            <a:avLst/>
          </a:prstGeom>
        </p:spPr>
      </p:pic>
      <p:sp>
        <p:nvSpPr>
          <p:cNvPr id="3" name="TextBox 2">
            <a:extLst>
              <a:ext uri="{FF2B5EF4-FFF2-40B4-BE49-F238E27FC236}">
                <a16:creationId xmlns:a16="http://schemas.microsoft.com/office/drawing/2014/main" id="{A02AEAE5-1D31-4A8E-B6AD-5C2E1648E21D}"/>
              </a:ext>
            </a:extLst>
          </p:cNvPr>
          <p:cNvSpPr txBox="1"/>
          <p:nvPr/>
        </p:nvSpPr>
        <p:spPr>
          <a:xfrm>
            <a:off x="2432022" y="388287"/>
            <a:ext cx="9270452" cy="1384995"/>
          </a:xfrm>
          <a:prstGeom prst="rect">
            <a:avLst/>
          </a:prstGeom>
          <a:noFill/>
        </p:spPr>
        <p:txBody>
          <a:bodyPr wrap="square" rtlCol="0">
            <a:spAutoFit/>
          </a:bodyPr>
          <a:lstStyle/>
          <a:p>
            <a:r>
              <a:rPr lang="en-US" sz="2800" b="1" dirty="0">
                <a:solidFill>
                  <a:srgbClr val="002060"/>
                </a:solidFill>
                <a:latin typeface="Arial Narrow" panose="020B0606020202030204" pitchFamily="34" charset="0"/>
              </a:rPr>
              <a:t>6</a:t>
            </a:r>
            <a:r>
              <a:rPr lang="zh-TW" altLang="en-US" sz="2800" b="1" dirty="0">
                <a:solidFill>
                  <a:srgbClr val="002060"/>
                </a:solidFill>
                <a:latin typeface="Microsoft JhengHei" panose="020B0604030504040204" pitchFamily="34" charset="-120"/>
                <a:ea typeface="Microsoft JhengHei" panose="020B0604030504040204" pitchFamily="34" charset="-120"/>
              </a:rPr>
              <a:t>月</a:t>
            </a:r>
            <a:r>
              <a:rPr lang="en-US" sz="2800" b="1" dirty="0">
                <a:solidFill>
                  <a:srgbClr val="002060"/>
                </a:solidFill>
                <a:latin typeface="Arial Narrow" panose="020B0606020202030204" pitchFamily="34" charset="0"/>
              </a:rPr>
              <a:t> 28</a:t>
            </a:r>
            <a:r>
              <a:rPr lang="zh-TW" altLang="en-US" sz="2800" b="1" dirty="0">
                <a:solidFill>
                  <a:srgbClr val="002060"/>
                </a:solidFill>
                <a:latin typeface="Microsoft JhengHei" panose="020B0604030504040204" pitchFamily="34" charset="-120"/>
                <a:ea typeface="Microsoft JhengHei" panose="020B0604030504040204" pitchFamily="34" charset="-120"/>
              </a:rPr>
              <a:t>日 主日信息大綱    </a:t>
            </a:r>
            <a:endParaRPr lang="en-US" altLang="zh-TW" sz="2800" b="1" dirty="0">
              <a:solidFill>
                <a:srgbClr val="002060"/>
              </a:solidFill>
              <a:latin typeface="Microsoft JhengHei" panose="020B0604030504040204" pitchFamily="34" charset="-120"/>
              <a:ea typeface="Microsoft JhengHei" panose="020B0604030504040204" pitchFamily="34" charset="-120"/>
            </a:endParaRPr>
          </a:p>
          <a:p>
            <a:r>
              <a:rPr lang="zh-TW" altLang="en-US" sz="2800" b="1" dirty="0">
                <a:solidFill>
                  <a:srgbClr val="002060"/>
                </a:solidFill>
                <a:latin typeface="Microsoft JhengHei" panose="020B0604030504040204" pitchFamily="34" charset="-120"/>
                <a:ea typeface="Microsoft JhengHei" panose="020B0604030504040204" pitchFamily="34" charset="-120"/>
              </a:rPr>
              <a:t>經文：路加福音 </a:t>
            </a:r>
            <a:r>
              <a:rPr lang="en-US" altLang="zh-TW" sz="2800" b="1" dirty="0">
                <a:solidFill>
                  <a:srgbClr val="002060"/>
                </a:solidFill>
                <a:latin typeface="Arial Narrow" panose="020B0606020202030204" pitchFamily="34" charset="0"/>
                <a:ea typeface="Microsoft JhengHei" panose="020B0604030504040204" pitchFamily="34" charset="-120"/>
              </a:rPr>
              <a:t>Luke 22:24-34    </a:t>
            </a:r>
            <a:r>
              <a:rPr lang="zh-TW" altLang="en-US" sz="2800" b="1" dirty="0">
                <a:solidFill>
                  <a:srgbClr val="002060"/>
                </a:solidFill>
                <a:latin typeface="Microsoft JhengHei" panose="020B0604030504040204" pitchFamily="34" charset="-120"/>
                <a:ea typeface="Microsoft JhengHei" panose="020B0604030504040204" pitchFamily="34" charset="-120"/>
              </a:rPr>
              <a:t>主題：天國服事的價值觀 </a:t>
            </a:r>
            <a:r>
              <a:rPr lang="en-US" altLang="zh-TW" sz="2800" b="1" dirty="0">
                <a:solidFill>
                  <a:srgbClr val="002060"/>
                </a:solidFill>
                <a:latin typeface="Arial Narrow" panose="020B0606020202030204" pitchFamily="34" charset="0"/>
                <a:ea typeface="Microsoft JhengHei" panose="020B0604030504040204" pitchFamily="34" charset="-120"/>
              </a:rPr>
              <a:t>Sermon Title: Evaluate the Servanthood in the Kingdom of God</a:t>
            </a:r>
            <a:endParaRPr lang="en-US" sz="2800" b="1" dirty="0">
              <a:solidFill>
                <a:srgbClr val="002060"/>
              </a:solidFill>
              <a:latin typeface="Microsoft JhengHei" panose="020B0604030504040204" pitchFamily="34" charset="-120"/>
              <a:ea typeface="Microsoft JhengHei" panose="020B0604030504040204" pitchFamily="34" charset="-120"/>
            </a:endParaRPr>
          </a:p>
        </p:txBody>
      </p:sp>
      <p:sp>
        <p:nvSpPr>
          <p:cNvPr id="4" name="TextBox 3">
            <a:extLst>
              <a:ext uri="{FF2B5EF4-FFF2-40B4-BE49-F238E27FC236}">
                <a16:creationId xmlns:a16="http://schemas.microsoft.com/office/drawing/2014/main" id="{8F00C03D-2181-4B8D-913E-4B7D1832AC3C}"/>
              </a:ext>
            </a:extLst>
          </p:cNvPr>
          <p:cNvSpPr txBox="1"/>
          <p:nvPr/>
        </p:nvSpPr>
        <p:spPr>
          <a:xfrm>
            <a:off x="392143" y="2180754"/>
            <a:ext cx="11476584" cy="3416320"/>
          </a:xfrm>
          <a:prstGeom prst="rect">
            <a:avLst/>
          </a:prstGeom>
          <a:noFill/>
        </p:spPr>
        <p:txBody>
          <a:bodyPr wrap="square" rtlCol="0">
            <a:spAutoFit/>
          </a:bodyPr>
          <a:lstStyle/>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教會中的張力：相愛又相爭</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 (v.24)</a:t>
            </a:r>
            <a:endParaRPr lang="en-US" altLang="zh-TW" sz="3600" b="1" dirty="0">
              <a:solidFill>
                <a:srgbClr val="002060"/>
              </a:solidFill>
              <a:latin typeface="Arial Narrow" panose="020B0606020202030204" pitchFamily="34" charset="0"/>
              <a:ea typeface="Microsoft JhengHei" panose="020B0604030504040204" pitchFamily="34" charset="-120"/>
            </a:endParaRP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人間的領導觀</a:t>
            </a:r>
            <a:r>
              <a:rPr lang="en-US" altLang="zh-TW"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zh-TW" altLang="en-US"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作大的</a:t>
            </a:r>
            <a:r>
              <a:rPr lang="en-US" altLang="zh-TW"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a:t>
            </a:r>
            <a:r>
              <a:rPr lang="zh-TW" altLang="en-US" sz="3600" b="1" dirty="0">
                <a:solidFill>
                  <a:srgbClr val="002060"/>
                </a:solidFill>
                <a:latin typeface="Arial Narrow" panose="020B0606020202030204" pitchFamily="34" charset="0"/>
                <a:ea typeface="Microsoft JhengHei" panose="020B0604030504040204" pitchFamily="34" charset="-120"/>
              </a:rPr>
              <a:t>：</a:t>
            </a: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管治與福利 </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(v.25)</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天國的領導觀：</a:t>
            </a:r>
            <a:r>
              <a:rPr lang="zh-TW" altLang="en-US"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與人間價值對立的價值觀</a:t>
            </a:r>
            <a:r>
              <a:rPr lang="en-US" altLang="zh-TW" sz="36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(vs.26-27)</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天國服事的榜樣：主耶穌自己</a:t>
            </a:r>
            <a:r>
              <a:rPr lang="en-US" altLang="zh-TW"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 (vs.27-28)</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cs typeface="Times New Roman" panose="02020603050405020304" pitchFamily="18" charset="0"/>
              </a:rPr>
              <a:t>天國服事的價值：天國的滿足與福分 </a:t>
            </a:r>
            <a:r>
              <a:rPr lang="af-ZA" altLang="zh-TW" sz="3600" b="1" dirty="0">
                <a:solidFill>
                  <a:srgbClr val="002060"/>
                </a:solidFill>
                <a:latin typeface="Arial Narrow" panose="020B0606020202030204" pitchFamily="34" charset="0"/>
                <a:ea typeface="Microsoft JhengHei" panose="020B0604030504040204" pitchFamily="34" charset="-120"/>
              </a:rPr>
              <a:t>(vs.28-29)</a:t>
            </a:r>
          </a:p>
          <a:p>
            <a:pPr marL="742950" indent="-742950">
              <a:buFont typeface="+mj-lt"/>
              <a:buAutoNum type="arabicPeriod"/>
            </a:pPr>
            <a:r>
              <a:rPr lang="zh-TW" altLang="en-US" sz="3600" b="1" dirty="0">
                <a:solidFill>
                  <a:srgbClr val="002060"/>
                </a:solidFill>
                <a:latin typeface="Arial Narrow" panose="020B0606020202030204" pitchFamily="34" charset="0"/>
                <a:ea typeface="Microsoft JhengHei" panose="020B0604030504040204" pitchFamily="34" charset="-120"/>
              </a:rPr>
              <a:t>謹防破壞我們服事的仇敵：儆醒靠主得勝</a:t>
            </a:r>
            <a:r>
              <a:rPr lang="en-US" altLang="zh-TW" sz="3600" b="1" dirty="0">
                <a:solidFill>
                  <a:srgbClr val="002060"/>
                </a:solidFill>
                <a:latin typeface="Arial Narrow" panose="020B0606020202030204" pitchFamily="34" charset="0"/>
                <a:ea typeface="Microsoft JhengHei" panose="020B0604030504040204" pitchFamily="34" charset="-120"/>
              </a:rPr>
              <a:t> (vs.31-34)</a:t>
            </a:r>
            <a:endParaRPr lang="en-US" sz="3600" b="1" dirty="0">
              <a:solidFill>
                <a:srgbClr val="002060"/>
              </a:solidFill>
              <a:latin typeface="Arial Narrow" panose="020B0606020202030204" pitchFamily="34" charset="0"/>
              <a:ea typeface="Microsoft JhengHei" panose="020B0604030504040204" pitchFamily="34" charset="-120"/>
            </a:endParaRPr>
          </a:p>
        </p:txBody>
      </p:sp>
    </p:spTree>
    <p:extLst>
      <p:ext uri="{BB962C8B-B14F-4D97-AF65-F5344CB8AC3E}">
        <p14:creationId xmlns:p14="http://schemas.microsoft.com/office/powerpoint/2010/main" val="81069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1F7DF3-D980-470E-B863-EC74BFC585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02" y="873982"/>
            <a:ext cx="2520084" cy="2562797"/>
          </a:xfrm>
          <a:prstGeom prst="rect">
            <a:avLst/>
          </a:prstGeom>
        </p:spPr>
      </p:pic>
      <p:pic>
        <p:nvPicPr>
          <p:cNvPr id="19" name="Picture 18">
            <a:extLst>
              <a:ext uri="{FF2B5EF4-FFF2-40B4-BE49-F238E27FC236}">
                <a16:creationId xmlns:a16="http://schemas.microsoft.com/office/drawing/2014/main" id="{D9E9CF04-D7A1-49D6-BE82-9886001A6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718" y="1165668"/>
            <a:ext cx="1801091" cy="1769353"/>
          </a:xfrm>
          <a:prstGeom prst="rect">
            <a:avLst/>
          </a:prstGeom>
        </p:spPr>
      </p:pic>
      <p:sp>
        <p:nvSpPr>
          <p:cNvPr id="2" name="TextBox 1">
            <a:extLst>
              <a:ext uri="{FF2B5EF4-FFF2-40B4-BE49-F238E27FC236}">
                <a16:creationId xmlns:a16="http://schemas.microsoft.com/office/drawing/2014/main" id="{37061660-EBA7-4111-BA40-2BBB96C988DB}"/>
              </a:ext>
            </a:extLst>
          </p:cNvPr>
          <p:cNvSpPr txBox="1"/>
          <p:nvPr/>
        </p:nvSpPr>
        <p:spPr>
          <a:xfrm>
            <a:off x="2029793" y="381527"/>
            <a:ext cx="3863007"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4400" b="1" dirty="0">
                <a:latin typeface="Microsoft JhengHei" panose="020B0604030504040204" pitchFamily="34" charset="-120"/>
                <a:ea typeface="Microsoft JhengHei" panose="020B0604030504040204" pitchFamily="34" charset="-120"/>
              </a:rPr>
              <a:t>教會中的張力</a:t>
            </a:r>
            <a:endParaRPr lang="en-US" sz="4400" b="1" dirty="0">
              <a:latin typeface="Microsoft JhengHei" panose="020B0604030504040204" pitchFamily="34" charset="-120"/>
              <a:ea typeface="Microsoft JhengHei" panose="020B0604030504040204" pitchFamily="34" charset="-120"/>
            </a:endParaRPr>
          </a:p>
        </p:txBody>
      </p:sp>
      <p:sp>
        <p:nvSpPr>
          <p:cNvPr id="10" name="Oval 9">
            <a:extLst>
              <a:ext uri="{FF2B5EF4-FFF2-40B4-BE49-F238E27FC236}">
                <a16:creationId xmlns:a16="http://schemas.microsoft.com/office/drawing/2014/main" id="{FF6BF688-175E-4254-ABEB-8A0C9FFCF63A}"/>
              </a:ext>
            </a:extLst>
          </p:cNvPr>
          <p:cNvSpPr/>
          <p:nvPr/>
        </p:nvSpPr>
        <p:spPr>
          <a:xfrm>
            <a:off x="674255" y="241430"/>
            <a:ext cx="1006763" cy="9676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2D7E21-0BE3-464A-B812-BFA9C93F999E}"/>
              </a:ext>
            </a:extLst>
          </p:cNvPr>
          <p:cNvSpPr txBox="1"/>
          <p:nvPr/>
        </p:nvSpPr>
        <p:spPr>
          <a:xfrm>
            <a:off x="932873" y="271015"/>
            <a:ext cx="572654" cy="923330"/>
          </a:xfrm>
          <a:prstGeom prst="rect">
            <a:avLst/>
          </a:prstGeom>
          <a:noFill/>
        </p:spPr>
        <p:txBody>
          <a:bodyPr wrap="square" rtlCol="0">
            <a:spAutoFit/>
          </a:bodyPr>
          <a:lstStyle/>
          <a:p>
            <a:r>
              <a:rPr lang="en-US" sz="5400" b="1" dirty="0">
                <a:solidFill>
                  <a:schemeClr val="bg1"/>
                </a:solidFill>
                <a:latin typeface="Arial Narrow" panose="020B0606020202030204" pitchFamily="34" charset="0"/>
              </a:rPr>
              <a:t>1</a:t>
            </a:r>
          </a:p>
        </p:txBody>
      </p:sp>
      <p:sp>
        <p:nvSpPr>
          <p:cNvPr id="15" name="TextBox 14">
            <a:extLst>
              <a:ext uri="{FF2B5EF4-FFF2-40B4-BE49-F238E27FC236}">
                <a16:creationId xmlns:a16="http://schemas.microsoft.com/office/drawing/2014/main" id="{AD1099DB-F996-4EB4-A62E-7ECC0A19FE76}"/>
              </a:ext>
            </a:extLst>
          </p:cNvPr>
          <p:cNvSpPr txBox="1"/>
          <p:nvPr/>
        </p:nvSpPr>
        <p:spPr>
          <a:xfrm>
            <a:off x="2430880" y="1691764"/>
            <a:ext cx="1801091" cy="1015663"/>
          </a:xfrm>
          <a:prstGeom prst="rect">
            <a:avLst/>
          </a:prstGeom>
          <a:noFill/>
        </p:spPr>
        <p:txBody>
          <a:bodyPr wrap="square" rtlCol="0">
            <a:spAutoFit/>
          </a:bodyPr>
          <a:lstStyle/>
          <a:p>
            <a:r>
              <a:rPr lang="zh-TW" altLang="en-US" sz="6000" b="1" dirty="0">
                <a:solidFill>
                  <a:srgbClr val="002060"/>
                </a:solidFill>
                <a:latin typeface="Microsoft JhengHei" panose="020B0604030504040204" pitchFamily="34" charset="-120"/>
                <a:ea typeface="Microsoft JhengHei" panose="020B0604030504040204" pitchFamily="34" charset="-120"/>
              </a:rPr>
              <a:t>相愛</a:t>
            </a:r>
            <a:endParaRPr lang="en-US" sz="6000" b="1" dirty="0">
              <a:solidFill>
                <a:srgbClr val="002060"/>
              </a:solidFill>
              <a:latin typeface="Microsoft JhengHei" panose="020B0604030504040204" pitchFamily="34" charset="-120"/>
              <a:ea typeface="Microsoft JhengHei" panose="020B0604030504040204" pitchFamily="34" charset="-120"/>
            </a:endParaRPr>
          </a:p>
        </p:txBody>
      </p:sp>
      <p:sp>
        <p:nvSpPr>
          <p:cNvPr id="16" name="TextBox 15">
            <a:extLst>
              <a:ext uri="{FF2B5EF4-FFF2-40B4-BE49-F238E27FC236}">
                <a16:creationId xmlns:a16="http://schemas.microsoft.com/office/drawing/2014/main" id="{37228A6F-D333-4257-B5D2-62E7849522CC}"/>
              </a:ext>
            </a:extLst>
          </p:cNvPr>
          <p:cNvSpPr txBox="1"/>
          <p:nvPr/>
        </p:nvSpPr>
        <p:spPr>
          <a:xfrm>
            <a:off x="4643570" y="1830868"/>
            <a:ext cx="905165" cy="830997"/>
          </a:xfrm>
          <a:prstGeom prst="rect">
            <a:avLst/>
          </a:prstGeom>
          <a:noFill/>
        </p:spPr>
        <p:txBody>
          <a:bodyPr wrap="square" rtlCol="0">
            <a:spAutoFit/>
          </a:bodyPr>
          <a:lstStyle/>
          <a:p>
            <a:r>
              <a:rPr lang="en-US" sz="4800" b="1" dirty="0">
                <a:solidFill>
                  <a:srgbClr val="002060"/>
                </a:solidFill>
              </a:rPr>
              <a:t>vs</a:t>
            </a:r>
          </a:p>
        </p:txBody>
      </p:sp>
      <p:sp>
        <p:nvSpPr>
          <p:cNvPr id="17" name="TextBox 16">
            <a:extLst>
              <a:ext uri="{FF2B5EF4-FFF2-40B4-BE49-F238E27FC236}">
                <a16:creationId xmlns:a16="http://schemas.microsoft.com/office/drawing/2014/main" id="{71DC073A-6159-41DF-A909-8F90510FA662}"/>
              </a:ext>
            </a:extLst>
          </p:cNvPr>
          <p:cNvSpPr txBox="1"/>
          <p:nvPr/>
        </p:nvSpPr>
        <p:spPr>
          <a:xfrm>
            <a:off x="5984702" y="1739872"/>
            <a:ext cx="1801091" cy="1015663"/>
          </a:xfrm>
          <a:prstGeom prst="rect">
            <a:avLst/>
          </a:prstGeom>
          <a:noFill/>
        </p:spPr>
        <p:txBody>
          <a:bodyPr wrap="square" rtlCol="0">
            <a:spAutoFit/>
          </a:bodyPr>
          <a:lstStyle/>
          <a:p>
            <a:r>
              <a:rPr lang="zh-TW" altLang="en-US" sz="6000" b="1" dirty="0">
                <a:solidFill>
                  <a:srgbClr val="002060"/>
                </a:solidFill>
                <a:latin typeface="Microsoft JhengHei" panose="020B0604030504040204" pitchFamily="34" charset="-120"/>
                <a:ea typeface="Microsoft JhengHei" panose="020B0604030504040204" pitchFamily="34" charset="-120"/>
              </a:rPr>
              <a:t>相爭</a:t>
            </a:r>
            <a:endParaRPr lang="en-US" sz="6000" b="1" dirty="0">
              <a:solidFill>
                <a:srgbClr val="002060"/>
              </a:solidFill>
              <a:latin typeface="Microsoft JhengHei" panose="020B0604030504040204" pitchFamily="34" charset="-120"/>
              <a:ea typeface="Microsoft JhengHei" panose="020B0604030504040204" pitchFamily="34" charset="-120"/>
            </a:endParaRPr>
          </a:p>
        </p:txBody>
      </p:sp>
      <p:sp>
        <p:nvSpPr>
          <p:cNvPr id="21" name="TextBox 20">
            <a:extLst>
              <a:ext uri="{FF2B5EF4-FFF2-40B4-BE49-F238E27FC236}">
                <a16:creationId xmlns:a16="http://schemas.microsoft.com/office/drawing/2014/main" id="{4A93E35E-8963-4E07-A015-B22451CD6B1B}"/>
              </a:ext>
            </a:extLst>
          </p:cNvPr>
          <p:cNvSpPr txBox="1"/>
          <p:nvPr/>
        </p:nvSpPr>
        <p:spPr>
          <a:xfrm>
            <a:off x="6373092" y="2910022"/>
            <a:ext cx="4628003" cy="954107"/>
          </a:xfrm>
          <a:prstGeom prst="rect">
            <a:avLst/>
          </a:prstGeom>
          <a:noFill/>
        </p:spPr>
        <p:txBody>
          <a:bodyPr wrap="square">
            <a:spAutoFit/>
          </a:bodyPr>
          <a:lstStyle/>
          <a:p>
            <a:r>
              <a:rPr lang="zh-CN" altLang="en-US" sz="2800" b="1" kern="0" spc="-100" dirty="0">
                <a:solidFill>
                  <a:srgbClr val="002060"/>
                </a:solidFill>
                <a:latin typeface="Arial Narrow" panose="020B0606020202030204" pitchFamily="34" charset="0"/>
                <a:ea typeface="Microsoft JhengHei" panose="020B0604030504040204" pitchFamily="34" charset="-120"/>
              </a:rPr>
              <a:t>门徒起了争论：他们中间哪一个可算为大</a:t>
            </a:r>
            <a:r>
              <a:rPr lang="zh-TW" altLang="en-US" sz="2800" b="1" kern="0" spc="-100" dirty="0">
                <a:solidFill>
                  <a:srgbClr val="002060"/>
                </a:solidFill>
                <a:latin typeface="Arial Narrow" panose="020B0606020202030204" pitchFamily="34" charset="0"/>
                <a:ea typeface="Microsoft JhengHei" panose="020B0604030504040204" pitchFamily="34" charset="-120"/>
              </a:rPr>
              <a:t>。</a:t>
            </a:r>
            <a:endParaRPr lang="en-US" sz="2800" dirty="0"/>
          </a:p>
        </p:txBody>
      </p:sp>
      <p:sp>
        <p:nvSpPr>
          <p:cNvPr id="23" name="TextBox 22">
            <a:extLst>
              <a:ext uri="{FF2B5EF4-FFF2-40B4-BE49-F238E27FC236}">
                <a16:creationId xmlns:a16="http://schemas.microsoft.com/office/drawing/2014/main" id="{0626F115-91AA-47EB-B5EE-335E7F38E2C6}"/>
              </a:ext>
            </a:extLst>
          </p:cNvPr>
          <p:cNvSpPr txBox="1"/>
          <p:nvPr/>
        </p:nvSpPr>
        <p:spPr>
          <a:xfrm>
            <a:off x="6487566" y="3818919"/>
            <a:ext cx="4817743" cy="1200329"/>
          </a:xfrm>
          <a:prstGeom prst="rect">
            <a:avLst/>
          </a:prstGeom>
          <a:noFill/>
        </p:spPr>
        <p:txBody>
          <a:bodyPr wrap="square">
            <a:spAutoFit/>
          </a:bodyPr>
          <a:lstStyle/>
          <a:p>
            <a:r>
              <a:rPr lang="en-US" sz="2400" b="1" dirty="0">
                <a:solidFill>
                  <a:srgbClr val="002060"/>
                </a:solidFill>
                <a:latin typeface="Arial Narrow" panose="020B0606020202030204" pitchFamily="34" charset="0"/>
              </a:rPr>
              <a:t>A dispute also arose among them as to which of them was considered to be greatest.</a:t>
            </a:r>
            <a:endParaRPr lang="en-US" sz="2400" b="1" dirty="0"/>
          </a:p>
        </p:txBody>
      </p:sp>
      <p:sp>
        <p:nvSpPr>
          <p:cNvPr id="24" name="TextBox 23">
            <a:extLst>
              <a:ext uri="{FF2B5EF4-FFF2-40B4-BE49-F238E27FC236}">
                <a16:creationId xmlns:a16="http://schemas.microsoft.com/office/drawing/2014/main" id="{01F653A1-9A1A-4820-B6C6-AD396729C422}"/>
              </a:ext>
            </a:extLst>
          </p:cNvPr>
          <p:cNvSpPr txBox="1"/>
          <p:nvPr/>
        </p:nvSpPr>
        <p:spPr>
          <a:xfrm>
            <a:off x="307623" y="3003509"/>
            <a:ext cx="5594768" cy="1815882"/>
          </a:xfrm>
          <a:prstGeom prst="rect">
            <a:avLst/>
          </a:prstGeom>
          <a:noFill/>
        </p:spPr>
        <p:txBody>
          <a:bodyPr wrap="square" rtlCol="0">
            <a:spAutoFit/>
          </a:bodyPr>
          <a:lstStyle/>
          <a:p>
            <a:pPr marL="457200" indent="-45720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新人與舊人的相爭</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 (</a:t>
            </a:r>
            <a:r>
              <a:rPr lang="zh-TW" altLang="en-US" sz="2800" b="1" dirty="0">
                <a:latin typeface="Times New Roman" panose="02020603050405020304" pitchFamily="18" charset="0"/>
                <a:ea typeface="Microsoft JhengHei" panose="020B0604030504040204" pitchFamily="34" charset="-120"/>
                <a:cs typeface="Times New Roman" panose="02020603050405020304" pitchFamily="18" charset="0"/>
              </a:rPr>
              <a:t>羅馬</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 7)</a:t>
            </a:r>
            <a:endParaRPr lang="en-US" altLang="zh-TW" sz="2800" b="1" dirty="0">
              <a:latin typeface="Microsoft JhengHei" panose="020B0604030504040204" pitchFamily="34" charset="-120"/>
              <a:ea typeface="Microsoft JhengHei" panose="020B0604030504040204" pitchFamily="34" charset="-120"/>
            </a:endParaRPr>
          </a:p>
          <a:p>
            <a:pPr marL="457200" indent="-45720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聖靈與情慾的相爭 </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a:t>
            </a:r>
            <a:r>
              <a:rPr lang="zh-TW" altLang="en-US" sz="2800" b="1" dirty="0">
                <a:latin typeface="Times New Roman" panose="02020603050405020304" pitchFamily="18" charset="0"/>
                <a:ea typeface="Microsoft JhengHei" panose="020B0604030504040204" pitchFamily="34" charset="-120"/>
                <a:cs typeface="Times New Roman" panose="02020603050405020304" pitchFamily="18" charset="0"/>
              </a:rPr>
              <a:t>加拉太</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 5:17)</a:t>
            </a:r>
            <a:endParaRPr lang="en-US" altLang="zh-TW" sz="2800" b="1" dirty="0">
              <a:latin typeface="Microsoft JhengHei" panose="020B0604030504040204" pitchFamily="34" charset="-120"/>
              <a:ea typeface="Microsoft JhengHei" panose="020B0604030504040204" pitchFamily="34" charset="-120"/>
            </a:endParaRPr>
          </a:p>
          <a:p>
            <a:pPr marL="457200" indent="-45720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屬靈的與屬血氣的相爭</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 (</a:t>
            </a:r>
            <a:r>
              <a:rPr lang="zh-TW" altLang="en-US" sz="2800" b="1" dirty="0">
                <a:latin typeface="Times New Roman" panose="02020603050405020304" pitchFamily="18" charset="0"/>
                <a:ea typeface="Microsoft JhengHei" panose="020B0604030504040204" pitchFamily="34" charset="-120"/>
                <a:cs typeface="Times New Roman" panose="02020603050405020304" pitchFamily="18" charset="0"/>
              </a:rPr>
              <a:t>加 </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4:29)</a:t>
            </a:r>
            <a:endParaRPr lang="en-US" altLang="zh-TW" sz="2800" b="1" dirty="0">
              <a:latin typeface="Microsoft JhengHei" panose="020B0604030504040204" pitchFamily="34" charset="-120"/>
              <a:ea typeface="Microsoft JhengHei" panose="020B0604030504040204" pitchFamily="34" charset="-120"/>
            </a:endParaRPr>
          </a:p>
          <a:p>
            <a:pPr marL="457200" indent="-45720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聖徒與屬靈氣的爭戰</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 (</a:t>
            </a:r>
            <a:r>
              <a:rPr lang="zh-TW" altLang="en-US" sz="2800" b="1" dirty="0">
                <a:latin typeface="Microsoft JhengHei" panose="020B0604030504040204" pitchFamily="34" charset="-120"/>
                <a:ea typeface="Microsoft JhengHei" panose="020B0604030504040204" pitchFamily="34" charset="-120"/>
                <a:cs typeface="Times New Roman" panose="02020603050405020304" pitchFamily="18" charset="0"/>
              </a:rPr>
              <a:t>弗 </a:t>
            </a: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6:12)</a:t>
            </a:r>
            <a:endParaRPr lang="en-US" sz="2800" b="1" dirty="0">
              <a:latin typeface="Microsoft JhengHei" panose="020B0604030504040204" pitchFamily="34" charset="-120"/>
              <a:ea typeface="Microsoft JhengHei" panose="020B0604030504040204" pitchFamily="34" charset="-120"/>
            </a:endParaRPr>
          </a:p>
        </p:txBody>
      </p:sp>
      <p:sp>
        <p:nvSpPr>
          <p:cNvPr id="25" name="TextBox 24">
            <a:extLst>
              <a:ext uri="{FF2B5EF4-FFF2-40B4-BE49-F238E27FC236}">
                <a16:creationId xmlns:a16="http://schemas.microsoft.com/office/drawing/2014/main" id="{6D0BD35B-0F93-4EB1-8287-A38AC815B1DA}"/>
              </a:ext>
            </a:extLst>
          </p:cNvPr>
          <p:cNvSpPr txBox="1"/>
          <p:nvPr/>
        </p:nvSpPr>
        <p:spPr>
          <a:xfrm>
            <a:off x="6373092" y="241430"/>
            <a:ext cx="4628003" cy="1384995"/>
          </a:xfrm>
          <a:prstGeom prst="rect">
            <a:avLst/>
          </a:prstGeom>
          <a:noFill/>
        </p:spPr>
        <p:txBody>
          <a:bodyPr wrap="square" rtlCol="0">
            <a:spAutoFit/>
          </a:bodyPr>
          <a:lstStyle/>
          <a:p>
            <a:r>
              <a:rPr lang="en-US" sz="2800" b="1" dirty="0">
                <a:solidFill>
                  <a:srgbClr val="002060"/>
                </a:solidFill>
                <a:latin typeface="Arial Narrow" panose="020B0606020202030204" pitchFamily="34" charset="0"/>
              </a:rPr>
              <a:t>Tension among the church: To love each other or to dispute each other?</a:t>
            </a:r>
          </a:p>
        </p:txBody>
      </p:sp>
      <p:sp>
        <p:nvSpPr>
          <p:cNvPr id="26" name="TextBox 25">
            <a:extLst>
              <a:ext uri="{FF2B5EF4-FFF2-40B4-BE49-F238E27FC236}">
                <a16:creationId xmlns:a16="http://schemas.microsoft.com/office/drawing/2014/main" id="{BAB1ED73-F073-4BDD-A5CB-8E08558E04CE}"/>
              </a:ext>
            </a:extLst>
          </p:cNvPr>
          <p:cNvSpPr txBox="1"/>
          <p:nvPr/>
        </p:nvSpPr>
        <p:spPr>
          <a:xfrm>
            <a:off x="224140" y="4791392"/>
            <a:ext cx="6031347" cy="1323439"/>
          </a:xfrm>
          <a:prstGeom prst="rect">
            <a:avLst/>
          </a:prstGeom>
          <a:noFill/>
        </p:spPr>
        <p:txBody>
          <a:bodyPr wrap="square" rtlCol="0">
            <a:spAutoFit/>
          </a:bodyPr>
          <a:lstStyle/>
          <a:p>
            <a:r>
              <a:rPr lang="en-US" sz="2000" b="1" dirty="0">
                <a:solidFill>
                  <a:srgbClr val="002060"/>
                </a:solidFill>
                <a:latin typeface="Arial Narrow" panose="020B0606020202030204" pitchFamily="34" charset="0"/>
              </a:rPr>
              <a:t>(1) New inner man vs Old sinful nature (Rom. 7) (2) The Holy Spirit vs sinful nature (Gal. 5:17) (3) The Holy Spirit vs Flesh (Gal 4:29) (4) Saints vs spiritual being living in the darkness (Eph. 6:12)  </a:t>
            </a:r>
          </a:p>
        </p:txBody>
      </p:sp>
      <p:sp>
        <p:nvSpPr>
          <p:cNvPr id="4" name="TextBox 3">
            <a:extLst>
              <a:ext uri="{FF2B5EF4-FFF2-40B4-BE49-F238E27FC236}">
                <a16:creationId xmlns:a16="http://schemas.microsoft.com/office/drawing/2014/main" id="{88FD701F-4CC5-48FA-AED7-7EB4E9A10832}"/>
              </a:ext>
            </a:extLst>
          </p:cNvPr>
          <p:cNvSpPr txBox="1"/>
          <p:nvPr/>
        </p:nvSpPr>
        <p:spPr>
          <a:xfrm>
            <a:off x="6788728" y="5055298"/>
            <a:ext cx="4036292" cy="1077218"/>
          </a:xfrm>
          <a:prstGeom prst="rect">
            <a:avLst/>
          </a:prstGeom>
          <a:noFill/>
          <a:ln>
            <a:solidFill>
              <a:srgbClr val="00B050"/>
            </a:solidFill>
          </a:ln>
        </p:spPr>
        <p:txBody>
          <a:bodyPr wrap="square" rtlCol="0">
            <a:spAutoFit/>
          </a:bodyPr>
          <a:lstStyle/>
          <a:p>
            <a:r>
              <a:rPr lang="zh-TW" altLang="en-US" sz="3200" b="1" dirty="0">
                <a:solidFill>
                  <a:srgbClr val="002060"/>
                </a:solidFill>
                <a:latin typeface="Microsoft JhengHei" panose="020B0604030504040204" pitchFamily="34" charset="-120"/>
                <a:ea typeface="Microsoft JhengHei" panose="020B0604030504040204" pitchFamily="34" charset="-120"/>
              </a:rPr>
              <a:t>爭論：</a:t>
            </a:r>
            <a:r>
              <a:rPr lang="en-US" altLang="zh-TW" sz="3200" b="1" dirty="0">
                <a:solidFill>
                  <a:srgbClr val="002060"/>
                </a:solidFill>
                <a:latin typeface="Arial Narrow" panose="020B0606020202030204" pitchFamily="34" charset="0"/>
                <a:ea typeface="Microsoft JhengHei" panose="020B0604030504040204" pitchFamily="34" charset="-120"/>
              </a:rPr>
              <a:t>love of strife or strife itself.</a:t>
            </a:r>
            <a:endParaRPr lang="en-US" sz="3200" b="1" dirty="0">
              <a:solidFill>
                <a:srgbClr val="002060"/>
              </a:solidFill>
              <a:latin typeface="Microsoft JhengHei" panose="020B0604030504040204" pitchFamily="34" charset="-120"/>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ECB8AE08-EBE6-4A43-B743-E721159477A7}"/>
              </a:ext>
            </a:extLst>
          </p:cNvPr>
          <p:cNvCxnSpPr/>
          <p:nvPr/>
        </p:nvCxnSpPr>
        <p:spPr>
          <a:xfrm>
            <a:off x="6255487" y="3139785"/>
            <a:ext cx="0" cy="2844233"/>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7504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61660-EBA7-4111-BA40-2BBB96C988DB}"/>
              </a:ext>
            </a:extLst>
          </p:cNvPr>
          <p:cNvSpPr txBox="1"/>
          <p:nvPr/>
        </p:nvSpPr>
        <p:spPr>
          <a:xfrm>
            <a:off x="1865128" y="173900"/>
            <a:ext cx="3962401"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TW" altLang="en-US" sz="4800" b="1" dirty="0">
                <a:latin typeface="Microsoft JhengHei" panose="020B0604030504040204" pitchFamily="34" charset="-120"/>
                <a:ea typeface="Microsoft JhengHei" panose="020B0604030504040204" pitchFamily="34" charset="-120"/>
              </a:rPr>
              <a:t>領袖觀的對立</a:t>
            </a:r>
            <a:endParaRPr lang="en-US" sz="4800" b="1" dirty="0">
              <a:latin typeface="Microsoft JhengHei" panose="020B0604030504040204" pitchFamily="34" charset="-120"/>
              <a:ea typeface="Microsoft JhengHei" panose="020B0604030504040204" pitchFamily="34" charset="-120"/>
            </a:endParaRPr>
          </a:p>
        </p:txBody>
      </p:sp>
      <p:sp>
        <p:nvSpPr>
          <p:cNvPr id="10" name="Oval 9">
            <a:extLst>
              <a:ext uri="{FF2B5EF4-FFF2-40B4-BE49-F238E27FC236}">
                <a16:creationId xmlns:a16="http://schemas.microsoft.com/office/drawing/2014/main" id="{FF6BF688-175E-4254-ABEB-8A0C9FFCF63A}"/>
              </a:ext>
            </a:extLst>
          </p:cNvPr>
          <p:cNvSpPr/>
          <p:nvPr/>
        </p:nvSpPr>
        <p:spPr>
          <a:xfrm>
            <a:off x="536195" y="83156"/>
            <a:ext cx="1006763" cy="9676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2D7E21-0BE3-464A-B812-BFA9C93F999E}"/>
              </a:ext>
            </a:extLst>
          </p:cNvPr>
          <p:cNvSpPr txBox="1"/>
          <p:nvPr/>
        </p:nvSpPr>
        <p:spPr>
          <a:xfrm>
            <a:off x="858365" y="105325"/>
            <a:ext cx="572654" cy="923330"/>
          </a:xfrm>
          <a:prstGeom prst="rect">
            <a:avLst/>
          </a:prstGeom>
          <a:noFill/>
        </p:spPr>
        <p:txBody>
          <a:bodyPr wrap="square" rtlCol="0">
            <a:spAutoFit/>
          </a:bodyPr>
          <a:lstStyle/>
          <a:p>
            <a:r>
              <a:rPr lang="en-US" sz="5400" b="1" dirty="0">
                <a:solidFill>
                  <a:schemeClr val="bg1"/>
                </a:solidFill>
                <a:latin typeface="Arial Narrow" panose="020B0606020202030204" pitchFamily="34" charset="0"/>
              </a:rPr>
              <a:t>2</a:t>
            </a:r>
          </a:p>
        </p:txBody>
      </p:sp>
      <p:pic>
        <p:nvPicPr>
          <p:cNvPr id="13" name="Picture 12">
            <a:extLst>
              <a:ext uri="{FF2B5EF4-FFF2-40B4-BE49-F238E27FC236}">
                <a16:creationId xmlns:a16="http://schemas.microsoft.com/office/drawing/2014/main" id="{F52AA27B-D506-4055-9A95-A8E3F9B6E7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5814" y="1241700"/>
            <a:ext cx="1452456" cy="1429546"/>
          </a:xfrm>
          <a:prstGeom prst="rect">
            <a:avLst/>
          </a:prstGeom>
        </p:spPr>
      </p:pic>
      <p:sp>
        <p:nvSpPr>
          <p:cNvPr id="15" name="TextBox 14">
            <a:extLst>
              <a:ext uri="{FF2B5EF4-FFF2-40B4-BE49-F238E27FC236}">
                <a16:creationId xmlns:a16="http://schemas.microsoft.com/office/drawing/2014/main" id="{3B49ADF2-9161-46CA-A864-24B4835EAB2A}"/>
              </a:ext>
            </a:extLst>
          </p:cNvPr>
          <p:cNvSpPr txBox="1"/>
          <p:nvPr/>
        </p:nvSpPr>
        <p:spPr>
          <a:xfrm>
            <a:off x="2124867" y="1708941"/>
            <a:ext cx="3551688" cy="769441"/>
          </a:xfrm>
          <a:prstGeom prst="rect">
            <a:avLst/>
          </a:prstGeom>
          <a:noFill/>
        </p:spPr>
        <p:txBody>
          <a:bodyPr wrap="square" rtlCol="0">
            <a:spAutoFit/>
          </a:bodyPr>
          <a:lstStyle/>
          <a:p>
            <a:r>
              <a:rPr lang="zh-TW" altLang="en-US" sz="4400" b="1" dirty="0">
                <a:solidFill>
                  <a:srgbClr val="0070C0"/>
                </a:solidFill>
                <a:latin typeface="Microsoft JhengHei" panose="020B0604030504040204" pitchFamily="34" charset="-120"/>
                <a:ea typeface="Microsoft JhengHei" panose="020B0604030504040204" pitchFamily="34" charset="-120"/>
              </a:rPr>
              <a:t>屬地的領導人</a:t>
            </a:r>
            <a:endParaRPr lang="en-US" sz="4400" b="1" dirty="0">
              <a:solidFill>
                <a:srgbClr val="0070C0"/>
              </a:solidFill>
              <a:latin typeface="Microsoft JhengHei" panose="020B0604030504040204" pitchFamily="34" charset="-120"/>
              <a:ea typeface="Microsoft JhengHei" panose="020B0604030504040204" pitchFamily="34" charset="-120"/>
            </a:endParaRPr>
          </a:p>
        </p:txBody>
      </p:sp>
      <p:sp>
        <p:nvSpPr>
          <p:cNvPr id="17" name="TextBox 16">
            <a:extLst>
              <a:ext uri="{FF2B5EF4-FFF2-40B4-BE49-F238E27FC236}">
                <a16:creationId xmlns:a16="http://schemas.microsoft.com/office/drawing/2014/main" id="{FC4A0C47-31B9-4794-9FF6-60CA0B2E3A85}"/>
              </a:ext>
            </a:extLst>
          </p:cNvPr>
          <p:cNvSpPr txBox="1"/>
          <p:nvPr/>
        </p:nvSpPr>
        <p:spPr>
          <a:xfrm>
            <a:off x="6289965" y="163794"/>
            <a:ext cx="4636655" cy="1077218"/>
          </a:xfrm>
          <a:prstGeom prst="rect">
            <a:avLst/>
          </a:prstGeom>
          <a:noFill/>
        </p:spPr>
        <p:txBody>
          <a:bodyPr wrap="square" rtlCol="0">
            <a:spAutoFit/>
          </a:bodyPr>
          <a:lstStyle/>
          <a:p>
            <a:r>
              <a:rPr lang="en-US" sz="3200" b="1" dirty="0">
                <a:solidFill>
                  <a:srgbClr val="002060"/>
                </a:solidFill>
                <a:latin typeface="Arial Narrow" panose="020B0606020202030204" pitchFamily="34" charset="0"/>
              </a:rPr>
              <a:t>Worldly values contradicts Spiritual values.</a:t>
            </a:r>
          </a:p>
        </p:txBody>
      </p:sp>
      <p:sp>
        <p:nvSpPr>
          <p:cNvPr id="19" name="TextBox 18">
            <a:extLst>
              <a:ext uri="{FF2B5EF4-FFF2-40B4-BE49-F238E27FC236}">
                <a16:creationId xmlns:a16="http://schemas.microsoft.com/office/drawing/2014/main" id="{C3649738-38C5-4369-BDC0-24DE07BE8261}"/>
              </a:ext>
            </a:extLst>
          </p:cNvPr>
          <p:cNvSpPr txBox="1"/>
          <p:nvPr/>
        </p:nvSpPr>
        <p:spPr>
          <a:xfrm>
            <a:off x="6035617" y="1378349"/>
            <a:ext cx="5070764" cy="954107"/>
          </a:xfrm>
          <a:prstGeom prst="rect">
            <a:avLst/>
          </a:prstGeom>
          <a:noFill/>
        </p:spPr>
        <p:txBody>
          <a:bodyPr wrap="square">
            <a:spAutoFit/>
          </a:bodyPr>
          <a:lstStyle/>
          <a:p>
            <a:r>
              <a:rPr lang="zh-CN" altLang="en-US" sz="2800" b="1" kern="0" spc="-100" dirty="0">
                <a:solidFill>
                  <a:srgbClr val="002060"/>
                </a:solidFill>
                <a:latin typeface="Arial Narrow" panose="020B0606020202030204" pitchFamily="34" charset="0"/>
                <a:ea typeface="Microsoft JhengHei" panose="020B0604030504040204" pitchFamily="34" charset="-120"/>
              </a:rPr>
              <a:t>耶稣说：外邦人有君王为主治理他们，那掌权管他们的称为恩主。</a:t>
            </a:r>
            <a:endParaRPr lang="en-US" sz="2800" dirty="0"/>
          </a:p>
        </p:txBody>
      </p:sp>
      <p:sp>
        <p:nvSpPr>
          <p:cNvPr id="21" name="TextBox 20">
            <a:extLst>
              <a:ext uri="{FF2B5EF4-FFF2-40B4-BE49-F238E27FC236}">
                <a16:creationId xmlns:a16="http://schemas.microsoft.com/office/drawing/2014/main" id="{ED0C6326-E512-47C3-883B-EF0B7F4A8803}"/>
              </a:ext>
            </a:extLst>
          </p:cNvPr>
          <p:cNvSpPr txBox="1"/>
          <p:nvPr/>
        </p:nvSpPr>
        <p:spPr>
          <a:xfrm>
            <a:off x="5957455" y="2337406"/>
            <a:ext cx="5663270" cy="1200329"/>
          </a:xfrm>
          <a:prstGeom prst="rect">
            <a:avLst/>
          </a:prstGeom>
          <a:noFill/>
        </p:spPr>
        <p:txBody>
          <a:bodyPr wrap="square">
            <a:spAutoFit/>
          </a:bodyPr>
          <a:lstStyle/>
          <a:p>
            <a:r>
              <a:rPr lang="en-US" sz="2400" dirty="0">
                <a:solidFill>
                  <a:srgbClr val="002060"/>
                </a:solidFill>
                <a:latin typeface="Arial Narrow" panose="020B0606020202030204" pitchFamily="34" charset="0"/>
              </a:rPr>
              <a:t>Jesus said to them, “The kings of the Gentiles lord it over them; and those who exercise authority over them call themselves Benefactors.</a:t>
            </a:r>
            <a:endParaRPr lang="en-US" sz="2400" dirty="0"/>
          </a:p>
        </p:txBody>
      </p:sp>
      <p:sp>
        <p:nvSpPr>
          <p:cNvPr id="3" name="TextBox 2">
            <a:extLst>
              <a:ext uri="{FF2B5EF4-FFF2-40B4-BE49-F238E27FC236}">
                <a16:creationId xmlns:a16="http://schemas.microsoft.com/office/drawing/2014/main" id="{2A8FCC0B-9F6F-416B-9A3F-01AA4FB1DED5}"/>
              </a:ext>
            </a:extLst>
          </p:cNvPr>
          <p:cNvSpPr txBox="1"/>
          <p:nvPr/>
        </p:nvSpPr>
        <p:spPr>
          <a:xfrm>
            <a:off x="313348" y="2901716"/>
            <a:ext cx="6007939" cy="2062103"/>
          </a:xfrm>
          <a:prstGeom prst="rect">
            <a:avLst/>
          </a:prstGeom>
          <a:noFill/>
        </p:spPr>
        <p:txBody>
          <a:bodyPr wrap="square" rtlCol="0">
            <a:spAutoFit/>
          </a:bodyPr>
          <a:lstStyle/>
          <a:p>
            <a:pPr marL="514350" indent="-514350">
              <a:buFont typeface="+mj-lt"/>
              <a:buAutoNum type="arabicPeriod"/>
            </a:pPr>
            <a:r>
              <a:rPr lang="zh-TW" altLang="en-US" sz="3200" b="1" dirty="0">
                <a:solidFill>
                  <a:srgbClr val="002060"/>
                </a:solidFill>
                <a:latin typeface="Microsoft JhengHei" panose="020B0604030504040204" pitchFamily="34" charset="-120"/>
                <a:ea typeface="Microsoft JhengHei" panose="020B0604030504040204" pitchFamily="34" charset="-120"/>
              </a:rPr>
              <a:t>以主人的心態治理人民</a:t>
            </a:r>
            <a:endParaRPr lang="en-US" altLang="zh-TW" sz="3200" b="1" dirty="0">
              <a:solidFill>
                <a:srgbClr val="002060"/>
              </a:solidFill>
              <a:latin typeface="Microsoft JhengHei" panose="020B0604030504040204" pitchFamily="34" charset="-120"/>
              <a:ea typeface="Microsoft JhengHei" panose="020B0604030504040204" pitchFamily="34" charset="-120"/>
            </a:endParaRPr>
          </a:p>
          <a:p>
            <a:pPr marL="514350" indent="-514350">
              <a:buFont typeface="+mj-lt"/>
              <a:buAutoNum type="arabicPeriod"/>
            </a:pPr>
            <a:r>
              <a:rPr lang="zh-TW" altLang="en-US" sz="3200" b="1" dirty="0">
                <a:solidFill>
                  <a:srgbClr val="002060"/>
                </a:solidFill>
                <a:latin typeface="Microsoft JhengHei" panose="020B0604030504040204" pitchFamily="34" charset="-120"/>
                <a:ea typeface="Microsoft JhengHei" panose="020B0604030504040204" pitchFamily="34" charset="-120"/>
              </a:rPr>
              <a:t>恩主：給人民好處的主人</a:t>
            </a:r>
            <a:endParaRPr lang="en-US" altLang="zh-TW" sz="3200" b="1" dirty="0">
              <a:solidFill>
                <a:srgbClr val="002060"/>
              </a:solidFill>
              <a:latin typeface="Microsoft JhengHei" panose="020B0604030504040204" pitchFamily="34" charset="-120"/>
              <a:ea typeface="Microsoft JhengHei" panose="020B0604030504040204" pitchFamily="34" charset="-120"/>
            </a:endParaRPr>
          </a:p>
          <a:p>
            <a:r>
              <a:rPr lang="zh-TW" altLang="en-US" sz="3200" b="1" dirty="0">
                <a:solidFill>
                  <a:srgbClr val="002060"/>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en-US" altLang="zh-TW" sz="24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a:t>
            </a:r>
            <a:r>
              <a:rPr lang="zh-TW" altLang="en-US" sz="24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神的警告：申 </a:t>
            </a:r>
            <a:r>
              <a:rPr lang="en-US" altLang="zh-TW" sz="24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17:14-20; </a:t>
            </a:r>
            <a:r>
              <a:rPr lang="zh-TW" altLang="en-US" sz="24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撒上 </a:t>
            </a:r>
            <a:r>
              <a:rPr lang="en-US" altLang="zh-TW" sz="2400" b="1" dirty="0">
                <a:solidFill>
                  <a:srgbClr val="002060"/>
                </a:solidFill>
                <a:latin typeface="Times New Roman" panose="02020603050405020304" pitchFamily="18" charset="0"/>
                <a:ea typeface="Microsoft JhengHei" panose="020B0604030504040204" pitchFamily="34" charset="-120"/>
                <a:cs typeface="Times New Roman" panose="02020603050405020304" pitchFamily="18" charset="0"/>
              </a:rPr>
              <a:t>8:7-9, 22:7)</a:t>
            </a:r>
          </a:p>
          <a:p>
            <a:pPr marL="514350" indent="-514350">
              <a:buFont typeface="+mj-lt"/>
              <a:buAutoNum type="arabicPeriod" startAt="3"/>
            </a:pPr>
            <a:r>
              <a:rPr lang="zh-TW" altLang="en-US" sz="3200" b="1" dirty="0">
                <a:solidFill>
                  <a:srgbClr val="002060"/>
                </a:solidFill>
                <a:latin typeface="Microsoft JhengHei" panose="020B0604030504040204" pitchFamily="34" charset="-120"/>
                <a:ea typeface="Microsoft JhengHei" panose="020B0604030504040204" pitchFamily="34" charset="-120"/>
              </a:rPr>
              <a:t>領導者有權力及武力、統治力</a:t>
            </a:r>
            <a:endParaRPr lang="en-US" sz="3200" b="1" dirty="0">
              <a:solidFill>
                <a:srgbClr val="002060"/>
              </a:solidFill>
              <a:latin typeface="Microsoft JhengHei" panose="020B0604030504040204" pitchFamily="34" charset="-120"/>
              <a:ea typeface="Microsoft JhengHei" panose="020B0604030504040204" pitchFamily="34" charset="-120"/>
            </a:endParaRPr>
          </a:p>
        </p:txBody>
      </p:sp>
      <p:sp>
        <p:nvSpPr>
          <p:cNvPr id="4" name="TextBox 3">
            <a:extLst>
              <a:ext uri="{FF2B5EF4-FFF2-40B4-BE49-F238E27FC236}">
                <a16:creationId xmlns:a16="http://schemas.microsoft.com/office/drawing/2014/main" id="{6A4F4ACB-3D4F-4DF0-96C6-94EDA89F4DF3}"/>
              </a:ext>
            </a:extLst>
          </p:cNvPr>
          <p:cNvSpPr txBox="1"/>
          <p:nvPr/>
        </p:nvSpPr>
        <p:spPr>
          <a:xfrm>
            <a:off x="313348" y="5194289"/>
            <a:ext cx="10761051" cy="1200329"/>
          </a:xfrm>
          <a:prstGeom prst="rect">
            <a:avLst/>
          </a:prstGeom>
          <a:noFill/>
        </p:spPr>
        <p:txBody>
          <a:bodyPr wrap="square" rtlCol="0">
            <a:spAutoFit/>
          </a:bodyPr>
          <a:lstStyle/>
          <a:p>
            <a:r>
              <a:rPr lang="en-US" sz="2400" b="1" dirty="0">
                <a:solidFill>
                  <a:srgbClr val="002060"/>
                </a:solidFill>
                <a:latin typeface="Arial Narrow" panose="020B0606020202030204" pitchFamily="34" charset="0"/>
              </a:rPr>
              <a:t>(1) Lord it over them. The forceful attitude of unchristian rulers.</a:t>
            </a:r>
            <a:r>
              <a:rPr lang="zh-TW" altLang="en-US" sz="2400" b="1" dirty="0">
                <a:solidFill>
                  <a:srgbClr val="002060"/>
                </a:solidFill>
                <a:latin typeface="Arial Narrow" panose="020B0606020202030204" pitchFamily="34" charset="0"/>
              </a:rPr>
              <a:t> </a:t>
            </a:r>
            <a:r>
              <a:rPr lang="en-US" altLang="zh-TW" sz="2400" b="1" dirty="0">
                <a:solidFill>
                  <a:srgbClr val="002060"/>
                </a:solidFill>
                <a:latin typeface="Arial Narrow" panose="020B0606020202030204" pitchFamily="34" charset="0"/>
              </a:rPr>
              <a:t>(2) The master of giving good to his people.</a:t>
            </a:r>
            <a:r>
              <a:rPr lang="zh-TW" altLang="en-US" sz="2400" b="1" dirty="0">
                <a:solidFill>
                  <a:srgbClr val="002060"/>
                </a:solidFill>
                <a:latin typeface="Arial Narrow" panose="020B0606020202030204" pitchFamily="34" charset="0"/>
              </a:rPr>
              <a:t> </a:t>
            </a:r>
            <a:r>
              <a:rPr lang="en-US" altLang="zh-TW" sz="2400" b="1" dirty="0">
                <a:solidFill>
                  <a:srgbClr val="002060"/>
                </a:solidFill>
                <a:latin typeface="Arial Narrow" panose="020B0606020202030204" pitchFamily="34" charset="0"/>
              </a:rPr>
              <a:t>(God’s warning; Deut. 17:14-20; 1 Sam. 8:7-9; 22:7). (3) Having the right, authority, to exercise</a:t>
            </a:r>
            <a:r>
              <a:rPr lang="zh-TW" altLang="en-US" sz="2400" b="1" dirty="0">
                <a:solidFill>
                  <a:srgbClr val="002060"/>
                </a:solidFill>
                <a:latin typeface="Arial Narrow" panose="020B0606020202030204" pitchFamily="34" charset="0"/>
              </a:rPr>
              <a:t> </a:t>
            </a:r>
            <a:r>
              <a:rPr lang="en-US" altLang="zh-TW" sz="2400" b="1" dirty="0">
                <a:solidFill>
                  <a:srgbClr val="002060"/>
                </a:solidFill>
                <a:latin typeface="Arial Narrow" panose="020B0606020202030204" pitchFamily="34" charset="0"/>
              </a:rPr>
              <a:t>power upon people.</a:t>
            </a:r>
            <a:endParaRPr lang="en-US" sz="2400" b="1" dirty="0">
              <a:solidFill>
                <a:srgbClr val="002060"/>
              </a:solidFill>
              <a:latin typeface="Arial Narrow" panose="020B0606020202030204" pitchFamily="34" charset="0"/>
            </a:endParaRPr>
          </a:p>
        </p:txBody>
      </p:sp>
      <p:sp>
        <p:nvSpPr>
          <p:cNvPr id="5" name="TextBox 4">
            <a:extLst>
              <a:ext uri="{FF2B5EF4-FFF2-40B4-BE49-F238E27FC236}">
                <a16:creationId xmlns:a16="http://schemas.microsoft.com/office/drawing/2014/main" id="{AB30EA76-17BD-49B0-B0CD-F1BA4A8E8C85}"/>
              </a:ext>
            </a:extLst>
          </p:cNvPr>
          <p:cNvSpPr txBox="1"/>
          <p:nvPr/>
        </p:nvSpPr>
        <p:spPr>
          <a:xfrm>
            <a:off x="6603599" y="3771192"/>
            <a:ext cx="4161038" cy="1077218"/>
          </a:xfrm>
          <a:prstGeom prst="rect">
            <a:avLst/>
          </a:prstGeom>
          <a:noFill/>
          <a:ln>
            <a:solidFill>
              <a:srgbClr val="00B050"/>
            </a:solidFill>
          </a:ln>
        </p:spPr>
        <p:txBody>
          <a:bodyPr wrap="square" rtlCol="0">
            <a:spAutoFit/>
          </a:bodyPr>
          <a:lstStyle/>
          <a:p>
            <a:r>
              <a:rPr lang="zh-TW" altLang="en-US" sz="3600" b="1" dirty="0">
                <a:solidFill>
                  <a:srgbClr val="0070C0"/>
                </a:solidFill>
                <a:latin typeface="Microsoft JhengHei" panose="020B0604030504040204" pitchFamily="34" charset="-120"/>
                <a:ea typeface="Microsoft JhengHei" panose="020B0604030504040204" pitchFamily="34" charset="-120"/>
              </a:rPr>
              <a:t>他們自稱為恩主</a:t>
            </a:r>
            <a:endParaRPr lang="en-US" altLang="zh-TW" sz="3600" b="1" dirty="0">
              <a:solidFill>
                <a:srgbClr val="0070C0"/>
              </a:solidFill>
              <a:latin typeface="Microsoft JhengHei" panose="020B0604030504040204" pitchFamily="34" charset="-120"/>
              <a:ea typeface="Microsoft JhengHei" panose="020B0604030504040204" pitchFamily="34" charset="-120"/>
            </a:endParaRPr>
          </a:p>
          <a:p>
            <a:r>
              <a:rPr lang="en-US" sz="2800" b="1" dirty="0">
                <a:solidFill>
                  <a:srgbClr val="0070C0"/>
                </a:solidFill>
                <a:latin typeface="Arial Narrow" panose="020B0606020202030204" pitchFamily="34" charset="0"/>
                <a:ea typeface="Microsoft JhengHei" panose="020B0604030504040204" pitchFamily="34" charset="-120"/>
              </a:rPr>
              <a:t>Call themselves benefactors</a:t>
            </a:r>
          </a:p>
        </p:txBody>
      </p:sp>
      <p:cxnSp>
        <p:nvCxnSpPr>
          <p:cNvPr id="7" name="Straight Connector 6">
            <a:extLst>
              <a:ext uri="{FF2B5EF4-FFF2-40B4-BE49-F238E27FC236}">
                <a16:creationId xmlns:a16="http://schemas.microsoft.com/office/drawing/2014/main" id="{6D8235F3-4961-4B9E-A1AC-A6ED4FE6F6BA}"/>
              </a:ext>
            </a:extLst>
          </p:cNvPr>
          <p:cNvCxnSpPr/>
          <p:nvPr/>
        </p:nvCxnSpPr>
        <p:spPr>
          <a:xfrm>
            <a:off x="1431019" y="5081867"/>
            <a:ext cx="787923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1449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2263</TotalTime>
  <Words>3381</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Microsoft JhengHei</vt: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Hongfu Liu</dc:creator>
  <cp:lastModifiedBy>Hongfu Liu</cp:lastModifiedBy>
  <cp:revision>118</cp:revision>
  <dcterms:created xsi:type="dcterms:W3CDTF">2020-06-15T13:13:44Z</dcterms:created>
  <dcterms:modified xsi:type="dcterms:W3CDTF">2020-06-28T19:38:16Z</dcterms:modified>
</cp:coreProperties>
</file>